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Commissioner SemiBold"/>
      <p:regular r:id="rId49"/>
      <p:bold r:id="rId50"/>
    </p:embeddedFont>
    <p:embeddedFont>
      <p:font typeface="Outfit ExtraLight"/>
      <p:regular r:id="rId51"/>
      <p:bold r:id="rId52"/>
    </p:embeddedFont>
    <p:embeddedFont>
      <p:font typeface="Pacifico"/>
      <p:regular r:id="rId53"/>
    </p:embeddedFont>
    <p:embeddedFont>
      <p:font typeface="Commissioner"/>
      <p:regular r:id="rId54"/>
      <p:bold r:id="rId55"/>
    </p:embeddedFont>
    <p:embeddedFont>
      <p:font typeface="Outfit SemiBold"/>
      <p:regular r:id="rId56"/>
      <p:bold r:id="rId57"/>
    </p:embeddedFont>
    <p:embeddedFont>
      <p:font typeface="Commissioner Light"/>
      <p:regular r:id="rId58"/>
      <p:bold r:id="rId59"/>
    </p:embeddedFont>
    <p:embeddedFont>
      <p:font typeface="Montserrat SemiBold"/>
      <p:regular r:id="rId60"/>
      <p:bold r:id="rId61"/>
      <p:italic r:id="rId62"/>
      <p:boldItalic r:id="rId63"/>
    </p:embeddedFont>
    <p:embeddedFont>
      <p:font typeface="Playfair Display"/>
      <p:regular r:id="rId64"/>
      <p:bold r:id="rId65"/>
      <p:italic r:id="rId66"/>
      <p:boldItalic r:id="rId67"/>
    </p:embeddedFont>
    <p:embeddedFont>
      <p:font typeface="Montserrat"/>
      <p:regular r:id="rId68"/>
      <p:bold r:id="rId69"/>
      <p:italic r:id="rId70"/>
      <p:boldItalic r:id="rId71"/>
    </p:embeddedFont>
    <p:embeddedFont>
      <p:font typeface="Commissioner Medium"/>
      <p:regular r:id="rId72"/>
      <p:bold r:id="rId73"/>
    </p:embeddedFont>
    <p:embeddedFont>
      <p:font typeface="Outfit Light"/>
      <p:regular r:id="rId74"/>
      <p:bold r:id="rId75"/>
    </p:embeddedFont>
    <p:embeddedFont>
      <p:font typeface="Outfit"/>
      <p:regular r:id="rId76"/>
      <p:bold r:id="rId77"/>
    </p:embeddedFont>
    <p:embeddedFont>
      <p:font typeface="Outfit Medium"/>
      <p:regular r:id="rId78"/>
      <p:bold r:id="rId79"/>
    </p:embeddedFont>
    <p:embeddedFont>
      <p:font typeface="Commissioner ExtraLight"/>
      <p:regular r:id="rId80"/>
      <p:bold r:id="rId81"/>
    </p:embeddedFont>
    <p:embeddedFont>
      <p:font typeface="Lexend Deca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4" roundtripDataSignature="AMtx7mh+mxk82eas/jnnxGGyPPMHFTO9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customschemas.google.com/relationships/presentationmetadata" Target="metadata"/><Relationship Id="rId83" Type="http://schemas.openxmlformats.org/officeDocument/2006/relationships/font" Target="fonts/LexendDeca-bold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CommissionerExtraLight-regular.fntdata"/><Relationship Id="rId82" Type="http://schemas.openxmlformats.org/officeDocument/2006/relationships/font" Target="fonts/LexendDeca-regular.fntdata"/><Relationship Id="rId81" Type="http://schemas.openxmlformats.org/officeDocument/2006/relationships/font" Target="fonts/CommissionerExtra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Commissioner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CommissionerMedium-bold.fntdata"/><Relationship Id="rId72" Type="http://schemas.openxmlformats.org/officeDocument/2006/relationships/font" Target="fonts/CommissionerMedium-regular.fntdata"/><Relationship Id="rId31" Type="http://schemas.openxmlformats.org/officeDocument/2006/relationships/slide" Target="slides/slide27.xml"/><Relationship Id="rId75" Type="http://schemas.openxmlformats.org/officeDocument/2006/relationships/font" Target="fonts/OutfitLight-bold.fntdata"/><Relationship Id="rId30" Type="http://schemas.openxmlformats.org/officeDocument/2006/relationships/slide" Target="slides/slide26.xml"/><Relationship Id="rId74" Type="http://schemas.openxmlformats.org/officeDocument/2006/relationships/font" Target="fonts/OutfitLight-regular.fntdata"/><Relationship Id="rId33" Type="http://schemas.openxmlformats.org/officeDocument/2006/relationships/slide" Target="slides/slide29.xml"/><Relationship Id="rId77" Type="http://schemas.openxmlformats.org/officeDocument/2006/relationships/font" Target="fonts/Outfit-bold.fntdata"/><Relationship Id="rId32" Type="http://schemas.openxmlformats.org/officeDocument/2006/relationships/slide" Target="slides/slide28.xml"/><Relationship Id="rId76" Type="http://schemas.openxmlformats.org/officeDocument/2006/relationships/font" Target="fonts/Outfit-regular.fntdata"/><Relationship Id="rId35" Type="http://schemas.openxmlformats.org/officeDocument/2006/relationships/slide" Target="slides/slide31.xml"/><Relationship Id="rId79" Type="http://schemas.openxmlformats.org/officeDocument/2006/relationships/font" Target="fonts/OutfitMedium-bold.fntdata"/><Relationship Id="rId34" Type="http://schemas.openxmlformats.org/officeDocument/2006/relationships/slide" Target="slides/slide30.xml"/><Relationship Id="rId78" Type="http://schemas.openxmlformats.org/officeDocument/2006/relationships/font" Target="fonts/OutfitMedium-regular.fntdata"/><Relationship Id="rId71" Type="http://schemas.openxmlformats.org/officeDocument/2006/relationships/font" Target="fonts/Montserrat-boldItalic.fntdata"/><Relationship Id="rId70" Type="http://schemas.openxmlformats.org/officeDocument/2006/relationships/font" Target="fonts/Montserrat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SemiBold-italic.fntdata"/><Relationship Id="rId61" Type="http://schemas.openxmlformats.org/officeDocument/2006/relationships/font" Target="fonts/MontserratSemiBold-bold.fntdata"/><Relationship Id="rId20" Type="http://schemas.openxmlformats.org/officeDocument/2006/relationships/slide" Target="slides/slide16.xml"/><Relationship Id="rId64" Type="http://schemas.openxmlformats.org/officeDocument/2006/relationships/font" Target="fonts/PlayfairDisplay-regular.fntdata"/><Relationship Id="rId63" Type="http://schemas.openxmlformats.org/officeDocument/2006/relationships/font" Target="fonts/MontserratSemiBold-boldItalic.fntdata"/><Relationship Id="rId22" Type="http://schemas.openxmlformats.org/officeDocument/2006/relationships/slide" Target="slides/slide18.xml"/><Relationship Id="rId66" Type="http://schemas.openxmlformats.org/officeDocument/2006/relationships/font" Target="fonts/PlayfairDisplay-italic.fntdata"/><Relationship Id="rId21" Type="http://schemas.openxmlformats.org/officeDocument/2006/relationships/slide" Target="slides/slide17.xml"/><Relationship Id="rId65" Type="http://schemas.openxmlformats.org/officeDocument/2006/relationships/font" Target="fonts/PlayfairDisplay-bold.fntdata"/><Relationship Id="rId24" Type="http://schemas.openxmlformats.org/officeDocument/2006/relationships/slide" Target="slides/slide20.xml"/><Relationship Id="rId68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67" Type="http://schemas.openxmlformats.org/officeDocument/2006/relationships/font" Target="fonts/PlayfairDisplay-boldItalic.fntdata"/><Relationship Id="rId60" Type="http://schemas.openxmlformats.org/officeDocument/2006/relationships/font" Target="fonts/MontserratSemiBol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utfitExtraLight-regular.fntdata"/><Relationship Id="rId50" Type="http://schemas.openxmlformats.org/officeDocument/2006/relationships/font" Target="fonts/CommissionerSemiBold-bold.fntdata"/><Relationship Id="rId53" Type="http://schemas.openxmlformats.org/officeDocument/2006/relationships/font" Target="fonts/Pacifico-regular.fntdata"/><Relationship Id="rId52" Type="http://schemas.openxmlformats.org/officeDocument/2006/relationships/font" Target="fonts/OutfitExtraLight-bold.fntdata"/><Relationship Id="rId11" Type="http://schemas.openxmlformats.org/officeDocument/2006/relationships/slide" Target="slides/slide7.xml"/><Relationship Id="rId55" Type="http://schemas.openxmlformats.org/officeDocument/2006/relationships/font" Target="fonts/Commissioner-bold.fntdata"/><Relationship Id="rId10" Type="http://schemas.openxmlformats.org/officeDocument/2006/relationships/slide" Target="slides/slide6.xml"/><Relationship Id="rId54" Type="http://schemas.openxmlformats.org/officeDocument/2006/relationships/font" Target="fonts/Commissioner-regular.fntdata"/><Relationship Id="rId13" Type="http://schemas.openxmlformats.org/officeDocument/2006/relationships/slide" Target="slides/slide9.xml"/><Relationship Id="rId57" Type="http://schemas.openxmlformats.org/officeDocument/2006/relationships/font" Target="fonts/OutfitSemiBold-bold.fntdata"/><Relationship Id="rId12" Type="http://schemas.openxmlformats.org/officeDocument/2006/relationships/slide" Target="slides/slide8.xml"/><Relationship Id="rId56" Type="http://schemas.openxmlformats.org/officeDocument/2006/relationships/font" Target="fonts/OutfitSemiBold-regular.fntdata"/><Relationship Id="rId15" Type="http://schemas.openxmlformats.org/officeDocument/2006/relationships/slide" Target="slides/slide11.xml"/><Relationship Id="rId59" Type="http://schemas.openxmlformats.org/officeDocument/2006/relationships/font" Target="fonts/CommissionerLight-bold.fntdata"/><Relationship Id="rId14" Type="http://schemas.openxmlformats.org/officeDocument/2006/relationships/slide" Target="slides/slide10.xml"/><Relationship Id="rId58" Type="http://schemas.openxmlformats.org/officeDocument/2006/relationships/font" Target="fonts/CommissionerLigh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berdrola.com/te-interesa/tecnologia/que-es-inteligencia-artificia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e8026c6a3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e8026c6a3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82f2869dc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82f2869dc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82f2869d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82f2869d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82f2869dc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82f2869dc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2f2869dc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2f2869d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82f2869dc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82f2869dc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82f2869dc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82f2869dc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82f2869dc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82f2869dc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82f2869dc8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82f2869dc8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83a15d3a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83a15d3a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4e2dde2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84e2dde2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83a15d3a3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83a15d3a3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879ba7fe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879ba7fe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87a4f6ba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87a4f6ba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87a4f6ba6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87a4f6ba6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87a4f6ba69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87a4f6ba69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87a4f6ba6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287a4f6ba6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82a0e1c5a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282a0e1c5a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82f2869dc8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282f2869dc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282a0e1c5a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282a0e1c5a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2a0e1c5a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2a0e1c5a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477061680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477061680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82a0e1c5a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282a0e1c5a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82a0e1c5a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82a0e1c5a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82a0e1c5a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82a0e1c5a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82cb69972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3" name="Google Shape;1703;g282cb69972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283a15d3a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283a15d3a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284104d4cc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284104d4c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84104d4c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284104d4c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8" name="Google Shape;17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283a15d3a3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2" name="Google Shape;1792;g283a15d3a3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83a15d3a3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8" name="Google Shape;1808;g283a15d3a3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77061680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477061680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2842be3e15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6" name="Google Shape;1826;g2842be3e1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82f2869dc8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282f2869dc8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2842be3e1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2842be3e1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842be3e1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2842be3e1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842be3e15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2842be3e15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2cb6997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82cb6997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477061680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2477061680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Ejemplos de AI: NLP, sistemas de visión, text→speech, motion (robotics). ← human capabilities.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8026c6a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1e8026c6a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ML: 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dota a los ordenadores de la capacidad de identificar patrones en datos masivos y elaborar predicciones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e8026c6a3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e8026c6a3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6818"/>
              </a:lnSpc>
              <a:spcBef>
                <a:spcPts val="0"/>
              </a:spcBef>
              <a:spcAft>
                <a:spcPts val="1300"/>
              </a:spcAft>
              <a:buSzPts val="1100"/>
              <a:buNone/>
            </a:pP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El </a:t>
            </a:r>
            <a:r>
              <a:rPr i="1" lang="es" sz="1300">
                <a:solidFill>
                  <a:srgbClr val="00402A"/>
                </a:solidFill>
                <a:highlight>
                  <a:srgbClr val="FFFFFF"/>
                </a:highlight>
              </a:rPr>
              <a:t>Machine Learning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es una sub 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área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de la </a:t>
            </a:r>
            <a:r>
              <a:rPr lang="es" sz="1300">
                <a:solidFill>
                  <a:srgbClr val="0D7CBF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Inteligencia Artificial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que, a través de </a:t>
            </a:r>
            <a:r>
              <a:rPr lang="es" sz="1300">
                <a:solidFill>
                  <a:srgbClr val="CF4900"/>
                </a:solidFill>
                <a:highlight>
                  <a:srgbClr val="FFFFFF"/>
                </a:highlight>
              </a:rPr>
              <a:t>algoritmos,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dota a los ordenadores de la capacidad de identificar patrones en datos y elaborar predicciones. Así los sistemas de ML son capaces de realizar tareas </a:t>
            </a:r>
            <a:r>
              <a:rPr lang="es" sz="1300">
                <a:solidFill>
                  <a:srgbClr val="CF4900"/>
                </a:solidFill>
                <a:highlight>
                  <a:srgbClr val="FFFFFF"/>
                </a:highlight>
              </a:rPr>
              <a:t>de forma autónoma,</a:t>
            </a:r>
            <a:r>
              <a:rPr lang="es" sz="1300">
                <a:solidFill>
                  <a:srgbClr val="00402A"/>
                </a:solidFill>
                <a:highlight>
                  <a:srgbClr val="FFFFFF"/>
                </a:highlight>
              </a:rPr>
              <a:t> es decir, </a:t>
            </a:r>
            <a:r>
              <a:rPr lang="es" sz="1300">
                <a:solidFill>
                  <a:srgbClr val="CF4900"/>
                </a:solidFill>
                <a:highlight>
                  <a:srgbClr val="FFFFFF"/>
                </a:highlight>
              </a:rPr>
              <a:t>sin necesidad de ser programados.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8026c6a3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e8026c6a3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información: Funciona simultaneando un número elevado de unidades de procesamiento interconectadas que parecen versiones abstractas de neuronas.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Eso sí, las ANN no pretenden explicar el comportamiento del cerebro.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Por si hay alguien con formación en biología:</a:t>
            </a:r>
            <a:endParaRPr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Si recordáis, las neuronas reciben información de otras neuronas en las dendritas y se propaga a lo largo del axón en forma de una diferencia de potencial eléctrico. Eso sí, la transmisión de una neurona a otra ocurrirá si y solo si esta señal electro-química supera cierto umbral. </a:t>
            </a:r>
            <a:endParaRPr u="sng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linkedin.com/company/sngular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twitter.com/sngular" TargetMode="External"/><Relationship Id="rId5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ver" type="title">
  <p:cSld name="TITLE">
    <p:bg>
      <p:bgPr>
        <a:solidFill>
          <a:srgbClr val="061B2B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5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13" name="Google Shape;13;p15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5"/>
          <p:cNvSpPr/>
          <p:nvPr/>
        </p:nvSpPr>
        <p:spPr>
          <a:xfrm>
            <a:off x="523225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8" name="Google Shape;18;p15"/>
          <p:cNvGrpSpPr/>
          <p:nvPr/>
        </p:nvGrpSpPr>
        <p:grpSpPr>
          <a:xfrm>
            <a:off x="8105039" y="538175"/>
            <a:ext cx="516381" cy="806848"/>
            <a:chOff x="2130375" y="238125"/>
            <a:chExt cx="3348775" cy="5232475"/>
          </a:xfrm>
        </p:grpSpPr>
        <p:sp>
          <p:nvSpPr>
            <p:cNvPr id="19" name="Google Shape;19;p15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25" name="Google Shape;25;p15"/>
          <p:cNvSpPr txBox="1"/>
          <p:nvPr>
            <p:ph type="title"/>
          </p:nvPr>
        </p:nvSpPr>
        <p:spPr>
          <a:xfrm>
            <a:off x="4658400" y="4280300"/>
            <a:ext cx="1897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15"/>
          <p:cNvSpPr txBox="1"/>
          <p:nvPr>
            <p:ph idx="2"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15"/>
          <p:cNvSpPr txBox="1"/>
          <p:nvPr>
            <p:ph idx="3" type="title"/>
          </p:nvPr>
        </p:nvSpPr>
        <p:spPr>
          <a:xfrm>
            <a:off x="6724200" y="4280400"/>
            <a:ext cx="1897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15"/>
          <p:cNvSpPr txBox="1"/>
          <p:nvPr>
            <p:ph idx="4" type="title"/>
          </p:nvPr>
        </p:nvSpPr>
        <p:spPr>
          <a:xfrm>
            <a:off x="4658400" y="4495325"/>
            <a:ext cx="1897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15"/>
          <p:cNvSpPr txBox="1"/>
          <p:nvPr>
            <p:ph idx="5" type="title"/>
          </p:nvPr>
        </p:nvSpPr>
        <p:spPr>
          <a:xfrm>
            <a:off x="6728400" y="4495325"/>
            <a:ext cx="18972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XL">
  <p:cSld name="SECTION_HEADER_1_1_1_2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24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" name="Google Shape;118;p24"/>
          <p:cNvSpPr txBox="1"/>
          <p:nvPr>
            <p:ph idx="2"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Font typeface="Commissioner Light"/>
              <a:buNone/>
              <a:defRPr sz="2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24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24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">
  <p:cSld name="SECTION_HEADER_1_1_1_2_1_1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5"/>
          <p:cNvSpPr txBox="1"/>
          <p:nvPr>
            <p:ph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25"/>
          <p:cNvSpPr txBox="1"/>
          <p:nvPr>
            <p:ph idx="2" type="title"/>
          </p:nvPr>
        </p:nvSpPr>
        <p:spPr>
          <a:xfrm>
            <a:off x="5184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5"/>
          <p:cNvSpPr txBox="1"/>
          <p:nvPr>
            <p:ph idx="3" type="title"/>
          </p:nvPr>
        </p:nvSpPr>
        <p:spPr>
          <a:xfrm>
            <a:off x="3279600" y="4845000"/>
            <a:ext cx="1983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25"/>
          <p:cNvSpPr txBox="1"/>
          <p:nvPr>
            <p:ph idx="4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S">
  <p:cSld name="SECTION_HEADER_1_1_1_2_1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26"/>
          <p:cNvSpPr txBox="1"/>
          <p:nvPr>
            <p:ph idx="2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6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26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M">
  <p:cSld name="CUSTOM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518400" y="1537200"/>
            <a:ext cx="7416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000"/>
              <a:buNone/>
              <a:defRPr sz="20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Google Shape;135;p27"/>
          <p:cNvSpPr txBox="1"/>
          <p:nvPr>
            <p:ph idx="2" type="title"/>
          </p:nvPr>
        </p:nvSpPr>
        <p:spPr>
          <a:xfrm>
            <a:off x="521100" y="2235600"/>
            <a:ext cx="74160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0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" name="Google Shape;136;p27"/>
          <p:cNvSpPr txBox="1"/>
          <p:nvPr>
            <p:ph idx="3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" name="Google Shape;137;p27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27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L + Map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4658400" y="0"/>
            <a:ext cx="4502100" cy="5169000"/>
          </a:xfrm>
          <a:prstGeom prst="rect">
            <a:avLst/>
          </a:prstGeom>
          <a:solidFill>
            <a:srgbClr val="061B2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8"/>
          <p:cNvSpPr txBox="1"/>
          <p:nvPr>
            <p:ph idx="2" type="title"/>
          </p:nvPr>
        </p:nvSpPr>
        <p:spPr>
          <a:xfrm>
            <a:off x="518400" y="1537200"/>
            <a:ext cx="3276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11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28"/>
          <p:cNvSpPr txBox="1"/>
          <p:nvPr>
            <p:ph idx="3" type="title"/>
          </p:nvPr>
        </p:nvSpPr>
        <p:spPr>
          <a:xfrm>
            <a:off x="518400" y="2228400"/>
            <a:ext cx="32760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8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540506" y="2476049"/>
            <a:ext cx="154909" cy="161178"/>
          </a:xfrm>
          <a:custGeom>
            <a:rect b="b" l="l" r="r" t="t"/>
            <a:pathLst>
              <a:path extrusionOk="0" fill="none" h="4834" w="4646">
                <a:moveTo>
                  <a:pt x="1" y="4834"/>
                </a:moveTo>
                <a:cubicBezTo>
                  <a:pt x="168" y="4436"/>
                  <a:pt x="691" y="4436"/>
                  <a:pt x="942" y="4185"/>
                </a:cubicBezTo>
                <a:cubicBezTo>
                  <a:pt x="1214" y="3662"/>
                  <a:pt x="942" y="2867"/>
                  <a:pt x="942" y="2344"/>
                </a:cubicBezTo>
                <a:cubicBezTo>
                  <a:pt x="1214" y="1298"/>
                  <a:pt x="2511" y="1047"/>
                  <a:pt x="2783" y="0"/>
                </a:cubicBezTo>
                <a:cubicBezTo>
                  <a:pt x="3306" y="251"/>
                  <a:pt x="4081" y="251"/>
                  <a:pt x="4646" y="31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7432380" y="2789957"/>
            <a:ext cx="26541" cy="191219"/>
          </a:xfrm>
          <a:custGeom>
            <a:rect b="b" l="l" r="r" t="t"/>
            <a:pathLst>
              <a:path extrusionOk="0" fill="none" h="5735" w="796">
                <a:moveTo>
                  <a:pt x="733" y="5734"/>
                </a:moveTo>
                <a:cubicBezTo>
                  <a:pt x="0" y="4186"/>
                  <a:pt x="795" y="2344"/>
                  <a:pt x="0" y="775"/>
                </a:cubicBezTo>
                <a:cubicBezTo>
                  <a:pt x="0" y="524"/>
                  <a:pt x="272" y="252"/>
                  <a:pt x="293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7576081" y="3101798"/>
            <a:ext cx="175848" cy="37710"/>
          </a:xfrm>
          <a:custGeom>
            <a:rect b="b" l="l" r="r" t="t"/>
            <a:pathLst>
              <a:path extrusionOk="0" fill="none" h="1131" w="5274">
                <a:moveTo>
                  <a:pt x="5273" y="1"/>
                </a:moveTo>
                <a:cubicBezTo>
                  <a:pt x="4332" y="440"/>
                  <a:pt x="3286" y="398"/>
                  <a:pt x="2281" y="566"/>
                </a:cubicBezTo>
                <a:cubicBezTo>
                  <a:pt x="1423" y="691"/>
                  <a:pt x="733" y="1131"/>
                  <a:pt x="1" y="46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7909561" y="3120636"/>
            <a:ext cx="98394" cy="419315"/>
          </a:xfrm>
          <a:custGeom>
            <a:rect b="b" l="l" r="r" t="t"/>
            <a:pathLst>
              <a:path extrusionOk="0" fill="none" h="12576" w="2951">
                <a:moveTo>
                  <a:pt x="2239" y="12576"/>
                </a:moveTo>
                <a:cubicBezTo>
                  <a:pt x="1904" y="12053"/>
                  <a:pt x="1653" y="11530"/>
                  <a:pt x="1904" y="11007"/>
                </a:cubicBezTo>
                <a:cubicBezTo>
                  <a:pt x="2950" y="9437"/>
                  <a:pt x="2699" y="7596"/>
                  <a:pt x="2427" y="5776"/>
                </a:cubicBezTo>
                <a:cubicBezTo>
                  <a:pt x="1339" y="6131"/>
                  <a:pt x="2134" y="5985"/>
                  <a:pt x="2427" y="5776"/>
                </a:cubicBezTo>
                <a:cubicBezTo>
                  <a:pt x="1339" y="6131"/>
                  <a:pt x="314" y="3914"/>
                  <a:pt x="398" y="3056"/>
                </a:cubicBezTo>
                <a:cubicBezTo>
                  <a:pt x="481" y="2135"/>
                  <a:pt x="1130" y="587"/>
                  <a:pt x="0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8062330" y="3654329"/>
            <a:ext cx="323055" cy="232331"/>
          </a:xfrm>
          <a:custGeom>
            <a:rect b="b" l="l" r="r" t="t"/>
            <a:pathLst>
              <a:path extrusionOk="0" fill="none" h="6968" w="9689">
                <a:moveTo>
                  <a:pt x="9688" y="0"/>
                </a:moveTo>
                <a:cubicBezTo>
                  <a:pt x="8705" y="837"/>
                  <a:pt x="8454" y="2448"/>
                  <a:pt x="7658" y="3474"/>
                </a:cubicBezTo>
                <a:cubicBezTo>
                  <a:pt x="6884" y="4478"/>
                  <a:pt x="5880" y="5294"/>
                  <a:pt x="4729" y="5838"/>
                </a:cubicBezTo>
                <a:cubicBezTo>
                  <a:pt x="3725" y="6298"/>
                  <a:pt x="2239" y="6968"/>
                  <a:pt x="1444" y="5859"/>
                </a:cubicBezTo>
                <a:cubicBezTo>
                  <a:pt x="795" y="4959"/>
                  <a:pt x="775" y="3453"/>
                  <a:pt x="0" y="270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8470428" y="3218326"/>
            <a:ext cx="43279" cy="285345"/>
          </a:xfrm>
          <a:custGeom>
            <a:rect b="b" l="l" r="r" t="t"/>
            <a:pathLst>
              <a:path extrusionOk="0" fill="none" h="8558" w="1298">
                <a:moveTo>
                  <a:pt x="1277" y="0"/>
                </a:moveTo>
                <a:cubicBezTo>
                  <a:pt x="1" y="2051"/>
                  <a:pt x="1047" y="4666"/>
                  <a:pt x="1298" y="7030"/>
                </a:cubicBezTo>
                <a:cubicBezTo>
                  <a:pt x="1298" y="7805"/>
                  <a:pt x="775" y="8077"/>
                  <a:pt x="252" y="8558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8613462" y="2924622"/>
            <a:ext cx="70486" cy="166079"/>
          </a:xfrm>
          <a:custGeom>
            <a:rect b="b" l="l" r="r" t="t"/>
            <a:pathLst>
              <a:path extrusionOk="0" fill="none" h="4981" w="2114">
                <a:moveTo>
                  <a:pt x="0" y="1067"/>
                </a:moveTo>
                <a:cubicBezTo>
                  <a:pt x="711" y="733"/>
                  <a:pt x="1779" y="0"/>
                  <a:pt x="1946" y="1360"/>
                </a:cubicBezTo>
                <a:cubicBezTo>
                  <a:pt x="2113" y="2532"/>
                  <a:pt x="921" y="4059"/>
                  <a:pt x="272" y="498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8345564" y="2674863"/>
            <a:ext cx="92826" cy="180716"/>
          </a:xfrm>
          <a:custGeom>
            <a:rect b="b" l="l" r="r" t="t"/>
            <a:pathLst>
              <a:path extrusionOk="0" fill="none" h="5420" w="2784">
                <a:moveTo>
                  <a:pt x="0" y="1"/>
                </a:moveTo>
                <a:cubicBezTo>
                  <a:pt x="984" y="1758"/>
                  <a:pt x="1570" y="3767"/>
                  <a:pt x="2783" y="542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8356034" y="2619750"/>
            <a:ext cx="67685" cy="108163"/>
          </a:xfrm>
          <a:custGeom>
            <a:rect b="b" l="l" r="r" t="t"/>
            <a:pathLst>
              <a:path extrusionOk="0" fill="none" h="3244" w="2030">
                <a:moveTo>
                  <a:pt x="2030" y="3244"/>
                </a:moveTo>
                <a:cubicBezTo>
                  <a:pt x="1046" y="2386"/>
                  <a:pt x="1214" y="628"/>
                  <a:pt x="0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8566017" y="2580674"/>
            <a:ext cx="248402" cy="330724"/>
          </a:xfrm>
          <a:custGeom>
            <a:rect b="b" l="l" r="r" t="t"/>
            <a:pathLst>
              <a:path extrusionOk="0" fill="none" h="9919" w="7450">
                <a:moveTo>
                  <a:pt x="7449" y="2554"/>
                </a:moveTo>
                <a:cubicBezTo>
                  <a:pt x="4980" y="2344"/>
                  <a:pt x="2888" y="1047"/>
                  <a:pt x="795" y="1"/>
                </a:cubicBezTo>
                <a:cubicBezTo>
                  <a:pt x="0" y="1298"/>
                  <a:pt x="1318" y="2093"/>
                  <a:pt x="2093" y="2867"/>
                </a:cubicBezTo>
                <a:cubicBezTo>
                  <a:pt x="2218" y="2721"/>
                  <a:pt x="2323" y="2595"/>
                  <a:pt x="2427" y="2428"/>
                </a:cubicBezTo>
                <a:cubicBezTo>
                  <a:pt x="2616" y="2805"/>
                  <a:pt x="2658" y="3244"/>
                  <a:pt x="2616" y="3663"/>
                </a:cubicBezTo>
                <a:cubicBezTo>
                  <a:pt x="3578" y="3642"/>
                  <a:pt x="4248" y="2826"/>
                  <a:pt x="4708" y="2093"/>
                </a:cubicBezTo>
                <a:cubicBezTo>
                  <a:pt x="6277" y="3265"/>
                  <a:pt x="7114" y="5295"/>
                  <a:pt x="6005" y="7073"/>
                </a:cubicBezTo>
                <a:cubicBezTo>
                  <a:pt x="5022" y="8642"/>
                  <a:pt x="3243" y="9207"/>
                  <a:pt x="1632" y="9919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8989451" y="2737645"/>
            <a:ext cx="114465" cy="150041"/>
          </a:xfrm>
          <a:custGeom>
            <a:rect b="b" l="l" r="r" t="t"/>
            <a:pathLst>
              <a:path extrusionOk="0" fill="none" h="4500" w="3433">
                <a:moveTo>
                  <a:pt x="3432" y="4499"/>
                </a:moveTo>
                <a:cubicBezTo>
                  <a:pt x="2512" y="3160"/>
                  <a:pt x="2051" y="1591"/>
                  <a:pt x="1173" y="252"/>
                </a:cubicBezTo>
                <a:cubicBezTo>
                  <a:pt x="1382" y="294"/>
                  <a:pt x="1549" y="461"/>
                  <a:pt x="1612" y="670"/>
                </a:cubicBezTo>
                <a:cubicBezTo>
                  <a:pt x="1298" y="566"/>
                  <a:pt x="1173" y="231"/>
                  <a:pt x="1424" y="1"/>
                </a:cubicBezTo>
                <a:cubicBezTo>
                  <a:pt x="1026" y="294"/>
                  <a:pt x="524" y="524"/>
                  <a:pt x="1" y="48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9022959" y="1261493"/>
            <a:ext cx="87924" cy="65618"/>
          </a:xfrm>
          <a:custGeom>
            <a:rect b="b" l="l" r="r" t="t"/>
            <a:pathLst>
              <a:path extrusionOk="0" fill="none" h="1968" w="2637">
                <a:moveTo>
                  <a:pt x="502" y="1967"/>
                </a:moveTo>
                <a:cubicBezTo>
                  <a:pt x="398" y="1821"/>
                  <a:pt x="251" y="1758"/>
                  <a:pt x="0" y="1821"/>
                </a:cubicBezTo>
                <a:cubicBezTo>
                  <a:pt x="481" y="963"/>
                  <a:pt x="1611" y="0"/>
                  <a:pt x="2637" y="523"/>
                </a:cubicBezTo>
                <a:cubicBezTo>
                  <a:pt x="2490" y="503"/>
                  <a:pt x="2323" y="482"/>
                  <a:pt x="2176" y="461"/>
                </a:cubicBezTo>
                <a:cubicBezTo>
                  <a:pt x="2323" y="482"/>
                  <a:pt x="2490" y="503"/>
                  <a:pt x="2637" y="523"/>
                </a:cubicBezTo>
                <a:cubicBezTo>
                  <a:pt x="2386" y="523"/>
                  <a:pt x="2469" y="440"/>
                  <a:pt x="2406" y="3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8897363" y="1327076"/>
            <a:ext cx="151442" cy="195354"/>
          </a:xfrm>
          <a:custGeom>
            <a:rect b="b" l="l" r="r" t="t"/>
            <a:pathLst>
              <a:path extrusionOk="0" fill="none" h="5859" w="4542">
                <a:moveTo>
                  <a:pt x="1" y="2030"/>
                </a:moveTo>
                <a:cubicBezTo>
                  <a:pt x="754" y="2511"/>
                  <a:pt x="1612" y="2825"/>
                  <a:pt x="2491" y="2971"/>
                </a:cubicBezTo>
                <a:cubicBezTo>
                  <a:pt x="2386" y="3013"/>
                  <a:pt x="2323" y="3034"/>
                  <a:pt x="2219" y="3055"/>
                </a:cubicBezTo>
                <a:cubicBezTo>
                  <a:pt x="2303" y="3034"/>
                  <a:pt x="2386" y="2992"/>
                  <a:pt x="2491" y="2971"/>
                </a:cubicBezTo>
                <a:cubicBezTo>
                  <a:pt x="2282" y="3578"/>
                  <a:pt x="2031" y="4394"/>
                  <a:pt x="2240" y="5022"/>
                </a:cubicBezTo>
                <a:cubicBezTo>
                  <a:pt x="2407" y="5503"/>
                  <a:pt x="2847" y="5859"/>
                  <a:pt x="3223" y="5315"/>
                </a:cubicBezTo>
                <a:cubicBezTo>
                  <a:pt x="3579" y="4813"/>
                  <a:pt x="3349" y="3327"/>
                  <a:pt x="2951" y="2888"/>
                </a:cubicBezTo>
                <a:cubicBezTo>
                  <a:pt x="2512" y="2427"/>
                  <a:pt x="712" y="2678"/>
                  <a:pt x="1089" y="1590"/>
                </a:cubicBezTo>
                <a:cubicBezTo>
                  <a:pt x="1298" y="921"/>
                  <a:pt x="2554" y="900"/>
                  <a:pt x="3119" y="1005"/>
                </a:cubicBezTo>
                <a:cubicBezTo>
                  <a:pt x="3014" y="963"/>
                  <a:pt x="2909" y="921"/>
                  <a:pt x="2805" y="900"/>
                </a:cubicBezTo>
                <a:cubicBezTo>
                  <a:pt x="3140" y="1151"/>
                  <a:pt x="3516" y="293"/>
                  <a:pt x="3704" y="670"/>
                </a:cubicBezTo>
                <a:cubicBezTo>
                  <a:pt x="3893" y="1025"/>
                  <a:pt x="3014" y="1172"/>
                  <a:pt x="3495" y="1297"/>
                </a:cubicBezTo>
                <a:cubicBezTo>
                  <a:pt x="4144" y="1465"/>
                  <a:pt x="4541" y="419"/>
                  <a:pt x="4269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8766931" y="1394025"/>
            <a:ext cx="157010" cy="280510"/>
          </a:xfrm>
          <a:custGeom>
            <a:rect b="b" l="l" r="r" t="t"/>
            <a:pathLst>
              <a:path extrusionOk="0" fill="none" h="8413" w="4709">
                <a:moveTo>
                  <a:pt x="1549" y="5127"/>
                </a:moveTo>
                <a:cubicBezTo>
                  <a:pt x="1277" y="5859"/>
                  <a:pt x="753" y="6466"/>
                  <a:pt x="0" y="6822"/>
                </a:cubicBezTo>
                <a:cubicBezTo>
                  <a:pt x="461" y="7784"/>
                  <a:pt x="753" y="6445"/>
                  <a:pt x="0" y="6822"/>
                </a:cubicBezTo>
                <a:cubicBezTo>
                  <a:pt x="1088" y="8412"/>
                  <a:pt x="4080" y="5441"/>
                  <a:pt x="3139" y="4206"/>
                </a:cubicBezTo>
                <a:cubicBezTo>
                  <a:pt x="3662" y="4730"/>
                  <a:pt x="3662" y="6027"/>
                  <a:pt x="4708" y="5504"/>
                </a:cubicBezTo>
                <a:lnTo>
                  <a:pt x="4708" y="4981"/>
                </a:lnTo>
                <a:cubicBezTo>
                  <a:pt x="4185" y="4206"/>
                  <a:pt x="2344" y="4458"/>
                  <a:pt x="2344" y="3160"/>
                </a:cubicBezTo>
                <a:cubicBezTo>
                  <a:pt x="2344" y="2365"/>
                  <a:pt x="2093" y="1319"/>
                  <a:pt x="2093" y="545"/>
                </a:cubicBezTo>
                <a:cubicBezTo>
                  <a:pt x="2093" y="545"/>
                  <a:pt x="2616" y="545"/>
                  <a:pt x="2616" y="796"/>
                </a:cubicBezTo>
                <a:cubicBezTo>
                  <a:pt x="2616" y="1068"/>
                  <a:pt x="2344" y="1068"/>
                  <a:pt x="2406" y="1256"/>
                </a:cubicBezTo>
                <a:cubicBezTo>
                  <a:pt x="2323" y="1026"/>
                  <a:pt x="2302" y="754"/>
                  <a:pt x="2365" y="524"/>
                </a:cubicBezTo>
                <a:cubicBezTo>
                  <a:pt x="2846" y="1047"/>
                  <a:pt x="2553" y="1738"/>
                  <a:pt x="3348" y="2051"/>
                </a:cubicBezTo>
                <a:cubicBezTo>
                  <a:pt x="3850" y="2261"/>
                  <a:pt x="4624" y="2261"/>
                  <a:pt x="4687" y="1570"/>
                </a:cubicBezTo>
                <a:cubicBezTo>
                  <a:pt x="4373" y="1612"/>
                  <a:pt x="3411" y="1947"/>
                  <a:pt x="3160" y="1633"/>
                </a:cubicBezTo>
                <a:cubicBezTo>
                  <a:pt x="3390" y="796"/>
                  <a:pt x="4164" y="1047"/>
                  <a:pt x="3913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8706217" y="1412162"/>
            <a:ext cx="132603" cy="152842"/>
          </a:xfrm>
          <a:custGeom>
            <a:rect b="b" l="l" r="r" t="t"/>
            <a:pathLst>
              <a:path extrusionOk="0" fill="none" h="4584" w="3977">
                <a:moveTo>
                  <a:pt x="1" y="3642"/>
                </a:moveTo>
                <a:cubicBezTo>
                  <a:pt x="545" y="3851"/>
                  <a:pt x="1089" y="4102"/>
                  <a:pt x="1654" y="4227"/>
                </a:cubicBezTo>
                <a:cubicBezTo>
                  <a:pt x="1549" y="4207"/>
                  <a:pt x="1486" y="4165"/>
                  <a:pt x="1382" y="4123"/>
                </a:cubicBezTo>
                <a:cubicBezTo>
                  <a:pt x="1466" y="4186"/>
                  <a:pt x="1549" y="4207"/>
                  <a:pt x="1654" y="4227"/>
                </a:cubicBezTo>
                <a:cubicBezTo>
                  <a:pt x="1549" y="3914"/>
                  <a:pt x="1549" y="3662"/>
                  <a:pt x="1549" y="3390"/>
                </a:cubicBezTo>
                <a:cubicBezTo>
                  <a:pt x="754" y="2867"/>
                  <a:pt x="754" y="2093"/>
                  <a:pt x="503" y="1298"/>
                </a:cubicBezTo>
                <a:cubicBezTo>
                  <a:pt x="608" y="1340"/>
                  <a:pt x="691" y="1319"/>
                  <a:pt x="775" y="1382"/>
                </a:cubicBezTo>
                <a:cubicBezTo>
                  <a:pt x="650" y="1382"/>
                  <a:pt x="670" y="1361"/>
                  <a:pt x="503" y="1298"/>
                </a:cubicBezTo>
                <a:lnTo>
                  <a:pt x="1026" y="1298"/>
                </a:lnTo>
                <a:cubicBezTo>
                  <a:pt x="1277" y="775"/>
                  <a:pt x="754" y="1"/>
                  <a:pt x="2323" y="1"/>
                </a:cubicBezTo>
                <a:cubicBezTo>
                  <a:pt x="3579" y="1047"/>
                  <a:pt x="3976" y="3077"/>
                  <a:pt x="3370" y="458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8187193" y="1539826"/>
            <a:ext cx="369802" cy="180049"/>
          </a:xfrm>
          <a:custGeom>
            <a:rect b="b" l="l" r="r" t="t"/>
            <a:pathLst>
              <a:path extrusionOk="0" fill="none" h="5400" w="11091">
                <a:moveTo>
                  <a:pt x="587" y="1"/>
                </a:moveTo>
                <a:cubicBezTo>
                  <a:pt x="1403" y="984"/>
                  <a:pt x="2637" y="608"/>
                  <a:pt x="3662" y="1214"/>
                </a:cubicBezTo>
                <a:cubicBezTo>
                  <a:pt x="4457" y="1675"/>
                  <a:pt x="5022" y="2763"/>
                  <a:pt x="3893" y="3160"/>
                </a:cubicBezTo>
                <a:cubicBezTo>
                  <a:pt x="2993" y="3495"/>
                  <a:pt x="1549" y="3328"/>
                  <a:pt x="1214" y="2302"/>
                </a:cubicBezTo>
                <a:cubicBezTo>
                  <a:pt x="1110" y="1947"/>
                  <a:pt x="1089" y="1235"/>
                  <a:pt x="440" y="1445"/>
                </a:cubicBezTo>
                <a:cubicBezTo>
                  <a:pt x="1" y="1591"/>
                  <a:pt x="84" y="2093"/>
                  <a:pt x="252" y="2428"/>
                </a:cubicBezTo>
                <a:cubicBezTo>
                  <a:pt x="670" y="3223"/>
                  <a:pt x="1926" y="3600"/>
                  <a:pt x="1654" y="4688"/>
                </a:cubicBezTo>
                <a:cubicBezTo>
                  <a:pt x="1800" y="4646"/>
                  <a:pt x="1884" y="4625"/>
                  <a:pt x="2009" y="4562"/>
                </a:cubicBezTo>
                <a:cubicBezTo>
                  <a:pt x="1884" y="4583"/>
                  <a:pt x="1779" y="4646"/>
                  <a:pt x="1654" y="4688"/>
                </a:cubicBezTo>
                <a:cubicBezTo>
                  <a:pt x="2072" y="4897"/>
                  <a:pt x="2616" y="5399"/>
                  <a:pt x="3097" y="5253"/>
                </a:cubicBezTo>
                <a:cubicBezTo>
                  <a:pt x="3600" y="5106"/>
                  <a:pt x="3579" y="4604"/>
                  <a:pt x="3265" y="4269"/>
                </a:cubicBezTo>
                <a:cubicBezTo>
                  <a:pt x="3516" y="4332"/>
                  <a:pt x="3955" y="4625"/>
                  <a:pt x="4227" y="4520"/>
                </a:cubicBezTo>
                <a:cubicBezTo>
                  <a:pt x="4583" y="4374"/>
                  <a:pt x="4625" y="3955"/>
                  <a:pt x="4311" y="3746"/>
                </a:cubicBezTo>
                <a:cubicBezTo>
                  <a:pt x="4562" y="3558"/>
                  <a:pt x="4813" y="3328"/>
                  <a:pt x="5106" y="3202"/>
                </a:cubicBezTo>
                <a:cubicBezTo>
                  <a:pt x="6131" y="3223"/>
                  <a:pt x="6131" y="2177"/>
                  <a:pt x="6131" y="1403"/>
                </a:cubicBezTo>
                <a:lnTo>
                  <a:pt x="6654" y="1654"/>
                </a:lnTo>
                <a:cubicBezTo>
                  <a:pt x="6069" y="1758"/>
                  <a:pt x="6089" y="1026"/>
                  <a:pt x="6654" y="1654"/>
                </a:cubicBezTo>
                <a:cubicBezTo>
                  <a:pt x="6403" y="1926"/>
                  <a:pt x="6131" y="1926"/>
                  <a:pt x="6926" y="2700"/>
                </a:cubicBezTo>
                <a:cubicBezTo>
                  <a:pt x="7973" y="1654"/>
                  <a:pt x="8747" y="357"/>
                  <a:pt x="10358" y="85"/>
                </a:cubicBezTo>
                <a:cubicBezTo>
                  <a:pt x="10337" y="168"/>
                  <a:pt x="10295" y="231"/>
                  <a:pt x="10274" y="315"/>
                </a:cubicBezTo>
                <a:cubicBezTo>
                  <a:pt x="10295" y="231"/>
                  <a:pt x="10316" y="168"/>
                  <a:pt x="10358" y="85"/>
                </a:cubicBezTo>
                <a:cubicBezTo>
                  <a:pt x="10191" y="252"/>
                  <a:pt x="9605" y="922"/>
                  <a:pt x="9919" y="1131"/>
                </a:cubicBezTo>
                <a:cubicBezTo>
                  <a:pt x="10211" y="1361"/>
                  <a:pt x="10902" y="566"/>
                  <a:pt x="11090" y="44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7964674" y="1544727"/>
            <a:ext cx="53748" cy="37710"/>
          </a:xfrm>
          <a:custGeom>
            <a:rect b="b" l="l" r="r" t="t"/>
            <a:pathLst>
              <a:path extrusionOk="0" fill="none" h="1131" w="1612">
                <a:moveTo>
                  <a:pt x="523" y="1130"/>
                </a:moveTo>
                <a:cubicBezTo>
                  <a:pt x="377" y="1005"/>
                  <a:pt x="188" y="942"/>
                  <a:pt x="0" y="984"/>
                </a:cubicBezTo>
                <a:cubicBezTo>
                  <a:pt x="293" y="356"/>
                  <a:pt x="1004" y="189"/>
                  <a:pt x="1611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7924197" y="1583103"/>
            <a:ext cx="57249" cy="75354"/>
          </a:xfrm>
          <a:custGeom>
            <a:rect b="b" l="l" r="r" t="t"/>
            <a:pathLst>
              <a:path extrusionOk="0" fill="none" h="2260" w="1717">
                <a:moveTo>
                  <a:pt x="1" y="2260"/>
                </a:moveTo>
                <a:cubicBezTo>
                  <a:pt x="168" y="2155"/>
                  <a:pt x="335" y="2093"/>
                  <a:pt x="524" y="2072"/>
                </a:cubicBezTo>
                <a:cubicBezTo>
                  <a:pt x="147" y="1256"/>
                  <a:pt x="984" y="272"/>
                  <a:pt x="1716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7798634" y="1767947"/>
            <a:ext cx="124201" cy="150741"/>
          </a:xfrm>
          <a:custGeom>
            <a:rect b="b" l="l" r="r" t="t"/>
            <a:pathLst>
              <a:path extrusionOk="0" fill="none" h="4521" w="3725">
                <a:moveTo>
                  <a:pt x="3725" y="4479"/>
                </a:moveTo>
                <a:cubicBezTo>
                  <a:pt x="3536" y="3725"/>
                  <a:pt x="3181" y="2867"/>
                  <a:pt x="2365" y="2658"/>
                </a:cubicBezTo>
                <a:cubicBezTo>
                  <a:pt x="2302" y="2888"/>
                  <a:pt x="2386" y="3119"/>
                  <a:pt x="2637" y="3160"/>
                </a:cubicBezTo>
                <a:cubicBezTo>
                  <a:pt x="2323" y="3600"/>
                  <a:pt x="1298" y="4520"/>
                  <a:pt x="733" y="3955"/>
                </a:cubicBezTo>
                <a:cubicBezTo>
                  <a:pt x="461" y="3683"/>
                  <a:pt x="837" y="2428"/>
                  <a:pt x="293" y="2616"/>
                </a:cubicBezTo>
                <a:cubicBezTo>
                  <a:pt x="440" y="1884"/>
                  <a:pt x="0" y="712"/>
                  <a:pt x="858" y="294"/>
                </a:cubicBezTo>
                <a:cubicBezTo>
                  <a:pt x="754" y="357"/>
                  <a:pt x="670" y="419"/>
                  <a:pt x="565" y="482"/>
                </a:cubicBezTo>
                <a:cubicBezTo>
                  <a:pt x="670" y="419"/>
                  <a:pt x="754" y="357"/>
                  <a:pt x="858" y="294"/>
                </a:cubicBezTo>
                <a:cubicBezTo>
                  <a:pt x="544" y="419"/>
                  <a:pt x="356" y="294"/>
                  <a:pt x="586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7945136" y="1726804"/>
            <a:ext cx="99094" cy="246301"/>
          </a:xfrm>
          <a:custGeom>
            <a:rect b="b" l="l" r="r" t="t"/>
            <a:pathLst>
              <a:path extrusionOk="0" fill="none" h="7387" w="2972">
                <a:moveTo>
                  <a:pt x="2971" y="0"/>
                </a:moveTo>
                <a:cubicBezTo>
                  <a:pt x="2427" y="314"/>
                  <a:pt x="1695" y="607"/>
                  <a:pt x="1465" y="1235"/>
                </a:cubicBezTo>
                <a:cubicBezTo>
                  <a:pt x="1193" y="1946"/>
                  <a:pt x="1653" y="2051"/>
                  <a:pt x="1946" y="2553"/>
                </a:cubicBezTo>
                <a:cubicBezTo>
                  <a:pt x="2365" y="3223"/>
                  <a:pt x="1946" y="3244"/>
                  <a:pt x="1486" y="3516"/>
                </a:cubicBezTo>
                <a:cubicBezTo>
                  <a:pt x="712" y="3976"/>
                  <a:pt x="1297" y="4164"/>
                  <a:pt x="1883" y="4143"/>
                </a:cubicBezTo>
                <a:cubicBezTo>
                  <a:pt x="1800" y="4206"/>
                  <a:pt x="1716" y="4269"/>
                  <a:pt x="1611" y="4332"/>
                </a:cubicBezTo>
                <a:cubicBezTo>
                  <a:pt x="1716" y="4248"/>
                  <a:pt x="1800" y="4206"/>
                  <a:pt x="1883" y="4143"/>
                </a:cubicBezTo>
                <a:cubicBezTo>
                  <a:pt x="1172" y="5148"/>
                  <a:pt x="1025" y="6612"/>
                  <a:pt x="0" y="7386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7981411" y="1789586"/>
            <a:ext cx="200955" cy="215593"/>
          </a:xfrm>
          <a:custGeom>
            <a:rect b="b" l="l" r="r" t="t"/>
            <a:pathLst>
              <a:path extrusionOk="0" fill="none" h="6466" w="6027">
                <a:moveTo>
                  <a:pt x="0" y="6445"/>
                </a:moveTo>
                <a:cubicBezTo>
                  <a:pt x="607" y="6340"/>
                  <a:pt x="1235" y="6299"/>
                  <a:pt x="1842" y="6466"/>
                </a:cubicBezTo>
                <a:cubicBezTo>
                  <a:pt x="1862" y="6236"/>
                  <a:pt x="1758" y="6047"/>
                  <a:pt x="1590" y="5943"/>
                </a:cubicBezTo>
                <a:cubicBezTo>
                  <a:pt x="1653" y="5901"/>
                  <a:pt x="1737" y="5880"/>
                  <a:pt x="1800" y="5859"/>
                </a:cubicBezTo>
                <a:cubicBezTo>
                  <a:pt x="1737" y="5901"/>
                  <a:pt x="1653" y="5922"/>
                  <a:pt x="1590" y="5943"/>
                </a:cubicBezTo>
                <a:cubicBezTo>
                  <a:pt x="1862" y="5315"/>
                  <a:pt x="2386" y="2762"/>
                  <a:pt x="3411" y="4102"/>
                </a:cubicBezTo>
                <a:cubicBezTo>
                  <a:pt x="3118" y="3160"/>
                  <a:pt x="3599" y="2386"/>
                  <a:pt x="4457" y="1988"/>
                </a:cubicBezTo>
                <a:cubicBezTo>
                  <a:pt x="4855" y="1821"/>
                  <a:pt x="6026" y="1695"/>
                  <a:pt x="5880" y="1047"/>
                </a:cubicBezTo>
                <a:cubicBezTo>
                  <a:pt x="5650" y="1"/>
                  <a:pt x="2741" y="1444"/>
                  <a:pt x="1988" y="5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7563545" y="2135601"/>
            <a:ext cx="295815" cy="339793"/>
          </a:xfrm>
          <a:custGeom>
            <a:rect b="b" l="l" r="r" t="t"/>
            <a:pathLst>
              <a:path extrusionOk="0" fill="none" h="10191" w="8872">
                <a:moveTo>
                  <a:pt x="8872" y="4227"/>
                </a:moveTo>
                <a:cubicBezTo>
                  <a:pt x="8014" y="4039"/>
                  <a:pt x="7030" y="4478"/>
                  <a:pt x="6382" y="5022"/>
                </a:cubicBezTo>
                <a:cubicBezTo>
                  <a:pt x="6444" y="4939"/>
                  <a:pt x="6528" y="4855"/>
                  <a:pt x="6591" y="4771"/>
                </a:cubicBezTo>
                <a:cubicBezTo>
                  <a:pt x="6528" y="4813"/>
                  <a:pt x="6403" y="4960"/>
                  <a:pt x="6361" y="5022"/>
                </a:cubicBezTo>
                <a:cubicBezTo>
                  <a:pt x="6277" y="5232"/>
                  <a:pt x="6277" y="5483"/>
                  <a:pt x="6277" y="5755"/>
                </a:cubicBezTo>
                <a:cubicBezTo>
                  <a:pt x="4959" y="7052"/>
                  <a:pt x="5231" y="9144"/>
                  <a:pt x="3662" y="9939"/>
                </a:cubicBezTo>
                <a:cubicBezTo>
                  <a:pt x="2867" y="10190"/>
                  <a:pt x="1820" y="9939"/>
                  <a:pt x="1046" y="9416"/>
                </a:cubicBezTo>
                <a:cubicBezTo>
                  <a:pt x="0" y="8370"/>
                  <a:pt x="251" y="7052"/>
                  <a:pt x="523" y="5755"/>
                </a:cubicBezTo>
                <a:cubicBezTo>
                  <a:pt x="523" y="5483"/>
                  <a:pt x="251" y="5232"/>
                  <a:pt x="251" y="4960"/>
                </a:cubicBezTo>
                <a:cubicBezTo>
                  <a:pt x="502" y="5064"/>
                  <a:pt x="628" y="5294"/>
                  <a:pt x="586" y="5566"/>
                </a:cubicBezTo>
                <a:cubicBezTo>
                  <a:pt x="439" y="5399"/>
                  <a:pt x="314" y="5190"/>
                  <a:pt x="251" y="4960"/>
                </a:cubicBezTo>
                <a:cubicBezTo>
                  <a:pt x="1611" y="5001"/>
                  <a:pt x="3557" y="5671"/>
                  <a:pt x="4352" y="4123"/>
                </a:cubicBezTo>
                <a:cubicBezTo>
                  <a:pt x="5022" y="2825"/>
                  <a:pt x="3975" y="1256"/>
                  <a:pt x="2615" y="1047"/>
                </a:cubicBezTo>
                <a:cubicBezTo>
                  <a:pt x="3076" y="649"/>
                  <a:pt x="3201" y="1403"/>
                  <a:pt x="2615" y="1047"/>
                </a:cubicBezTo>
                <a:cubicBezTo>
                  <a:pt x="3118" y="879"/>
                  <a:pt x="3934" y="670"/>
                  <a:pt x="3913" y="1"/>
                </a:cubicBezTo>
                <a:cubicBezTo>
                  <a:pt x="4206" y="210"/>
                  <a:pt x="4582" y="273"/>
                  <a:pt x="4917" y="16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8198363" y="2438373"/>
            <a:ext cx="101194" cy="19572"/>
          </a:xfrm>
          <a:custGeom>
            <a:rect b="b" l="l" r="r" t="t"/>
            <a:pathLst>
              <a:path extrusionOk="0" fill="none" h="587" w="3035">
                <a:moveTo>
                  <a:pt x="3034" y="0"/>
                </a:moveTo>
                <a:cubicBezTo>
                  <a:pt x="2051" y="272"/>
                  <a:pt x="942" y="586"/>
                  <a:pt x="0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7693976" y="2406299"/>
            <a:ext cx="632807" cy="200255"/>
          </a:xfrm>
          <a:custGeom>
            <a:rect b="b" l="l" r="r" t="t"/>
            <a:pathLst>
              <a:path extrusionOk="0" fill="none" h="6006" w="18979">
                <a:moveTo>
                  <a:pt x="1" y="2406"/>
                </a:moveTo>
                <a:cubicBezTo>
                  <a:pt x="524" y="1820"/>
                  <a:pt x="1047" y="1820"/>
                  <a:pt x="1842" y="1569"/>
                </a:cubicBezTo>
                <a:cubicBezTo>
                  <a:pt x="2093" y="1569"/>
                  <a:pt x="2365" y="1046"/>
                  <a:pt x="2616" y="1046"/>
                </a:cubicBezTo>
                <a:cubicBezTo>
                  <a:pt x="3662" y="774"/>
                  <a:pt x="4981" y="0"/>
                  <a:pt x="6027" y="1046"/>
                </a:cubicBezTo>
                <a:cubicBezTo>
                  <a:pt x="7324" y="2615"/>
                  <a:pt x="7847" y="5231"/>
                  <a:pt x="10463" y="4959"/>
                </a:cubicBezTo>
                <a:cubicBezTo>
                  <a:pt x="11509" y="4959"/>
                  <a:pt x="12032" y="3913"/>
                  <a:pt x="13078" y="3913"/>
                </a:cubicBezTo>
                <a:cubicBezTo>
                  <a:pt x="15170" y="3913"/>
                  <a:pt x="18058" y="6005"/>
                  <a:pt x="18978" y="3118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7280311" y="1091953"/>
            <a:ext cx="103962" cy="27241"/>
          </a:xfrm>
          <a:custGeom>
            <a:rect b="b" l="l" r="r" t="t"/>
            <a:pathLst>
              <a:path extrusionOk="0" fill="none" h="817" w="3118">
                <a:moveTo>
                  <a:pt x="3118" y="1"/>
                </a:moveTo>
                <a:cubicBezTo>
                  <a:pt x="2051" y="168"/>
                  <a:pt x="942" y="231"/>
                  <a:pt x="0" y="817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7297748" y="1108023"/>
            <a:ext cx="106062" cy="46079"/>
          </a:xfrm>
          <a:custGeom>
            <a:rect b="b" l="l" r="r" t="t"/>
            <a:pathLst>
              <a:path extrusionOk="0" fill="none" h="1382" w="3181">
                <a:moveTo>
                  <a:pt x="1611" y="753"/>
                </a:moveTo>
                <a:cubicBezTo>
                  <a:pt x="1025" y="753"/>
                  <a:pt x="502" y="1067"/>
                  <a:pt x="0" y="1381"/>
                </a:cubicBezTo>
                <a:cubicBezTo>
                  <a:pt x="440" y="0"/>
                  <a:pt x="2072" y="272"/>
                  <a:pt x="3181" y="18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7426112" y="1124061"/>
            <a:ext cx="32809" cy="20972"/>
          </a:xfrm>
          <a:custGeom>
            <a:rect b="b" l="l" r="r" t="t"/>
            <a:pathLst>
              <a:path extrusionOk="0" fill="none" h="629" w="984">
                <a:moveTo>
                  <a:pt x="732" y="628"/>
                </a:moveTo>
                <a:cubicBezTo>
                  <a:pt x="816" y="586"/>
                  <a:pt x="900" y="544"/>
                  <a:pt x="983" y="523"/>
                </a:cubicBezTo>
                <a:lnTo>
                  <a:pt x="460" y="0"/>
                </a:lnTo>
                <a:cubicBezTo>
                  <a:pt x="335" y="168"/>
                  <a:pt x="188" y="314"/>
                  <a:pt x="0" y="44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7505631" y="1144299"/>
            <a:ext cx="75387" cy="25140"/>
          </a:xfrm>
          <a:custGeom>
            <a:rect b="b" l="l" r="r" t="t"/>
            <a:pathLst>
              <a:path extrusionOk="0" fill="none" h="754" w="2261">
                <a:moveTo>
                  <a:pt x="1193" y="753"/>
                </a:moveTo>
                <a:cubicBezTo>
                  <a:pt x="1549" y="565"/>
                  <a:pt x="1904" y="398"/>
                  <a:pt x="2260" y="188"/>
                </a:cubicBezTo>
                <a:cubicBezTo>
                  <a:pt x="1507" y="0"/>
                  <a:pt x="733" y="105"/>
                  <a:pt x="0" y="209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7437948" y="1290100"/>
            <a:ext cx="77488" cy="115832"/>
          </a:xfrm>
          <a:custGeom>
            <a:rect b="b" l="l" r="r" t="t"/>
            <a:pathLst>
              <a:path extrusionOk="0" fill="none" h="3474" w="2324">
                <a:moveTo>
                  <a:pt x="398" y="3411"/>
                </a:moveTo>
                <a:cubicBezTo>
                  <a:pt x="649" y="3474"/>
                  <a:pt x="900" y="3453"/>
                  <a:pt x="1152" y="3390"/>
                </a:cubicBezTo>
                <a:cubicBezTo>
                  <a:pt x="921" y="2846"/>
                  <a:pt x="22" y="3264"/>
                  <a:pt x="336" y="2344"/>
                </a:cubicBezTo>
                <a:cubicBezTo>
                  <a:pt x="628" y="2344"/>
                  <a:pt x="1152" y="2344"/>
                  <a:pt x="880" y="1821"/>
                </a:cubicBezTo>
                <a:cubicBezTo>
                  <a:pt x="628" y="1569"/>
                  <a:pt x="356" y="1297"/>
                  <a:pt x="1" y="963"/>
                </a:cubicBezTo>
                <a:cubicBezTo>
                  <a:pt x="147" y="1005"/>
                  <a:pt x="294" y="942"/>
                  <a:pt x="440" y="984"/>
                </a:cubicBezTo>
                <a:cubicBezTo>
                  <a:pt x="315" y="419"/>
                  <a:pt x="1486" y="1214"/>
                  <a:pt x="1758" y="1067"/>
                </a:cubicBezTo>
                <a:cubicBezTo>
                  <a:pt x="2323" y="753"/>
                  <a:pt x="817" y="398"/>
                  <a:pt x="796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6932895" y="1637516"/>
            <a:ext cx="300716" cy="229563"/>
          </a:xfrm>
          <a:custGeom>
            <a:rect b="b" l="l" r="r" t="t"/>
            <a:pathLst>
              <a:path extrusionOk="0" fill="none" h="6885" w="9019">
                <a:moveTo>
                  <a:pt x="774" y="0"/>
                </a:moveTo>
                <a:cubicBezTo>
                  <a:pt x="335" y="879"/>
                  <a:pt x="0" y="1737"/>
                  <a:pt x="858" y="2385"/>
                </a:cubicBezTo>
                <a:cubicBezTo>
                  <a:pt x="419" y="2637"/>
                  <a:pt x="419" y="1904"/>
                  <a:pt x="858" y="2385"/>
                </a:cubicBezTo>
                <a:cubicBezTo>
                  <a:pt x="84" y="2888"/>
                  <a:pt x="126" y="3746"/>
                  <a:pt x="795" y="4331"/>
                </a:cubicBezTo>
                <a:cubicBezTo>
                  <a:pt x="858" y="4248"/>
                  <a:pt x="963" y="4164"/>
                  <a:pt x="1004" y="4059"/>
                </a:cubicBezTo>
                <a:cubicBezTo>
                  <a:pt x="251" y="4980"/>
                  <a:pt x="2218" y="6214"/>
                  <a:pt x="2678" y="5524"/>
                </a:cubicBezTo>
                <a:cubicBezTo>
                  <a:pt x="3285" y="5859"/>
                  <a:pt x="3160" y="6884"/>
                  <a:pt x="3996" y="6842"/>
                </a:cubicBezTo>
                <a:cubicBezTo>
                  <a:pt x="3829" y="6759"/>
                  <a:pt x="3745" y="6759"/>
                  <a:pt x="3578" y="6759"/>
                </a:cubicBezTo>
                <a:cubicBezTo>
                  <a:pt x="3745" y="6863"/>
                  <a:pt x="3787" y="6863"/>
                  <a:pt x="3996" y="6842"/>
                </a:cubicBezTo>
                <a:cubicBezTo>
                  <a:pt x="3473" y="6319"/>
                  <a:pt x="3996" y="5524"/>
                  <a:pt x="4520" y="5001"/>
                </a:cubicBezTo>
                <a:lnTo>
                  <a:pt x="4520" y="4478"/>
                </a:lnTo>
                <a:cubicBezTo>
                  <a:pt x="4771" y="3704"/>
                  <a:pt x="5817" y="3181"/>
                  <a:pt x="5566" y="2134"/>
                </a:cubicBezTo>
                <a:cubicBezTo>
                  <a:pt x="5942" y="2072"/>
                  <a:pt x="5817" y="3076"/>
                  <a:pt x="5566" y="2134"/>
                </a:cubicBezTo>
                <a:cubicBezTo>
                  <a:pt x="5942" y="2072"/>
                  <a:pt x="6549" y="1904"/>
                  <a:pt x="6821" y="1611"/>
                </a:cubicBezTo>
                <a:cubicBezTo>
                  <a:pt x="7135" y="1256"/>
                  <a:pt x="6989" y="753"/>
                  <a:pt x="7658" y="816"/>
                </a:cubicBezTo>
                <a:cubicBezTo>
                  <a:pt x="7553" y="900"/>
                  <a:pt x="7491" y="1005"/>
                  <a:pt x="7386" y="1088"/>
                </a:cubicBezTo>
                <a:cubicBezTo>
                  <a:pt x="7972" y="1109"/>
                  <a:pt x="8830" y="1088"/>
                  <a:pt x="9018" y="419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6736848" y="1147766"/>
            <a:ext cx="184217" cy="249102"/>
          </a:xfrm>
          <a:custGeom>
            <a:rect b="b" l="l" r="r" t="t"/>
            <a:pathLst>
              <a:path extrusionOk="0" fill="none" h="7471" w="5525">
                <a:moveTo>
                  <a:pt x="3014" y="1"/>
                </a:moveTo>
                <a:cubicBezTo>
                  <a:pt x="2888" y="147"/>
                  <a:pt x="2721" y="273"/>
                  <a:pt x="2553" y="336"/>
                </a:cubicBezTo>
                <a:cubicBezTo>
                  <a:pt x="4060" y="1507"/>
                  <a:pt x="1214" y="1549"/>
                  <a:pt x="524" y="1968"/>
                </a:cubicBezTo>
                <a:cubicBezTo>
                  <a:pt x="63" y="2240"/>
                  <a:pt x="1" y="2658"/>
                  <a:pt x="524" y="2930"/>
                </a:cubicBezTo>
                <a:cubicBezTo>
                  <a:pt x="942" y="3139"/>
                  <a:pt x="1591" y="2972"/>
                  <a:pt x="2030" y="2951"/>
                </a:cubicBezTo>
                <a:cubicBezTo>
                  <a:pt x="1737" y="3181"/>
                  <a:pt x="1340" y="3223"/>
                  <a:pt x="984" y="3223"/>
                </a:cubicBezTo>
                <a:cubicBezTo>
                  <a:pt x="1277" y="3809"/>
                  <a:pt x="1089" y="3767"/>
                  <a:pt x="879" y="4374"/>
                </a:cubicBezTo>
                <a:cubicBezTo>
                  <a:pt x="691" y="4897"/>
                  <a:pt x="837" y="5211"/>
                  <a:pt x="1444" y="5315"/>
                </a:cubicBezTo>
                <a:cubicBezTo>
                  <a:pt x="1151" y="5357"/>
                  <a:pt x="1716" y="5315"/>
                  <a:pt x="1863" y="5274"/>
                </a:cubicBezTo>
                <a:cubicBezTo>
                  <a:pt x="2553" y="5315"/>
                  <a:pt x="2825" y="4269"/>
                  <a:pt x="3871" y="5043"/>
                </a:cubicBezTo>
                <a:cubicBezTo>
                  <a:pt x="4646" y="5566"/>
                  <a:pt x="5169" y="6362"/>
                  <a:pt x="5524" y="747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5460911" y="1519621"/>
            <a:ext cx="52348" cy="16771"/>
          </a:xfrm>
          <a:custGeom>
            <a:rect b="b" l="l" r="r" t="t"/>
            <a:pathLst>
              <a:path extrusionOk="0" fill="none" h="503" w="1570">
                <a:moveTo>
                  <a:pt x="0" y="0"/>
                </a:moveTo>
                <a:cubicBezTo>
                  <a:pt x="523" y="188"/>
                  <a:pt x="1046" y="377"/>
                  <a:pt x="1570" y="50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5187074" y="2032555"/>
            <a:ext cx="68467" cy="8514"/>
          </a:xfrm>
          <a:custGeom>
            <a:rect b="b" l="l" r="r" t="t"/>
            <a:pathLst>
              <a:path extrusionOk="0" fill="none" h="315" w="2533">
                <a:moveTo>
                  <a:pt x="1" y="1"/>
                </a:moveTo>
                <a:cubicBezTo>
                  <a:pt x="838" y="106"/>
                  <a:pt x="1675" y="273"/>
                  <a:pt x="2532" y="315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4812134" y="2112883"/>
            <a:ext cx="131798" cy="248865"/>
          </a:xfrm>
          <a:custGeom>
            <a:rect b="b" l="l" r="r" t="t"/>
            <a:pathLst>
              <a:path extrusionOk="0" fill="none" h="9207" w="4876">
                <a:moveTo>
                  <a:pt x="2825" y="9186"/>
                </a:moveTo>
                <a:cubicBezTo>
                  <a:pt x="2637" y="8621"/>
                  <a:pt x="2134" y="9186"/>
                  <a:pt x="1800" y="9186"/>
                </a:cubicBezTo>
                <a:cubicBezTo>
                  <a:pt x="1381" y="9207"/>
                  <a:pt x="879" y="8746"/>
                  <a:pt x="1444" y="8474"/>
                </a:cubicBezTo>
                <a:cubicBezTo>
                  <a:pt x="1381" y="8746"/>
                  <a:pt x="1967" y="8935"/>
                  <a:pt x="1716" y="8349"/>
                </a:cubicBezTo>
                <a:cubicBezTo>
                  <a:pt x="1570" y="7951"/>
                  <a:pt x="1026" y="7784"/>
                  <a:pt x="837" y="7449"/>
                </a:cubicBezTo>
                <a:cubicBezTo>
                  <a:pt x="0" y="6068"/>
                  <a:pt x="2804" y="5064"/>
                  <a:pt x="3767" y="5126"/>
                </a:cubicBezTo>
                <a:cubicBezTo>
                  <a:pt x="3662" y="5147"/>
                  <a:pt x="3536" y="5168"/>
                  <a:pt x="3432" y="5189"/>
                </a:cubicBezTo>
                <a:cubicBezTo>
                  <a:pt x="3746" y="6256"/>
                  <a:pt x="4687" y="3473"/>
                  <a:pt x="4750" y="3390"/>
                </a:cubicBezTo>
                <a:cubicBezTo>
                  <a:pt x="4290" y="3369"/>
                  <a:pt x="4018" y="3787"/>
                  <a:pt x="3599" y="3913"/>
                </a:cubicBezTo>
                <a:cubicBezTo>
                  <a:pt x="3264" y="4017"/>
                  <a:pt x="2762" y="3976"/>
                  <a:pt x="2427" y="3934"/>
                </a:cubicBezTo>
                <a:cubicBezTo>
                  <a:pt x="1862" y="3892"/>
                  <a:pt x="565" y="3620"/>
                  <a:pt x="461" y="2867"/>
                </a:cubicBezTo>
                <a:cubicBezTo>
                  <a:pt x="293" y="1548"/>
                  <a:pt x="4562" y="2992"/>
                  <a:pt x="4875" y="1381"/>
                </a:cubicBezTo>
                <a:cubicBezTo>
                  <a:pt x="3913" y="1193"/>
                  <a:pt x="3160" y="544"/>
                  <a:pt x="2386" y="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967656" y="2388277"/>
            <a:ext cx="6244" cy="32274"/>
          </a:xfrm>
          <a:custGeom>
            <a:rect b="b" l="l" r="r" t="t"/>
            <a:pathLst>
              <a:path extrusionOk="0" fill="none" h="1194" w="231">
                <a:moveTo>
                  <a:pt x="21" y="1194"/>
                </a:moveTo>
                <a:cubicBezTo>
                  <a:pt x="230" y="817"/>
                  <a:pt x="230" y="378"/>
                  <a:pt x="0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5041741" y="2301191"/>
            <a:ext cx="66764" cy="57141"/>
          </a:xfrm>
          <a:custGeom>
            <a:rect b="b" l="l" r="r" t="t"/>
            <a:pathLst>
              <a:path extrusionOk="0" fill="none" h="2114" w="2470">
                <a:moveTo>
                  <a:pt x="2406" y="754"/>
                </a:moveTo>
                <a:cubicBezTo>
                  <a:pt x="2469" y="1"/>
                  <a:pt x="1988" y="43"/>
                  <a:pt x="1339" y="273"/>
                </a:cubicBezTo>
                <a:cubicBezTo>
                  <a:pt x="544" y="545"/>
                  <a:pt x="42" y="1298"/>
                  <a:pt x="0" y="21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5130530" y="2311381"/>
            <a:ext cx="64494" cy="23786"/>
          </a:xfrm>
          <a:custGeom>
            <a:rect b="b" l="l" r="r" t="t"/>
            <a:pathLst>
              <a:path extrusionOk="0" fill="none" h="880" w="2386">
                <a:moveTo>
                  <a:pt x="2386" y="795"/>
                </a:moveTo>
                <a:cubicBezTo>
                  <a:pt x="2072" y="461"/>
                  <a:pt x="1632" y="0"/>
                  <a:pt x="1109" y="0"/>
                </a:cubicBezTo>
                <a:cubicBezTo>
                  <a:pt x="502" y="0"/>
                  <a:pt x="356" y="502"/>
                  <a:pt x="0" y="879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5393928" y="1978631"/>
            <a:ext cx="156310" cy="203756"/>
          </a:xfrm>
          <a:custGeom>
            <a:rect b="b" l="l" r="r" t="t"/>
            <a:pathLst>
              <a:path extrusionOk="0" fill="none" h="6111" w="4688">
                <a:moveTo>
                  <a:pt x="4018" y="6111"/>
                </a:moveTo>
                <a:cubicBezTo>
                  <a:pt x="3369" y="5776"/>
                  <a:pt x="2658" y="5483"/>
                  <a:pt x="1926" y="5295"/>
                </a:cubicBezTo>
                <a:cubicBezTo>
                  <a:pt x="4687" y="4081"/>
                  <a:pt x="105" y="1465"/>
                  <a:pt x="1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5594143" y="2218621"/>
            <a:ext cx="55148" cy="34209"/>
          </a:xfrm>
          <a:custGeom>
            <a:rect b="b" l="l" r="r" t="t"/>
            <a:pathLst>
              <a:path extrusionOk="0" fill="none" h="1026" w="1654">
                <a:moveTo>
                  <a:pt x="314" y="1026"/>
                </a:moveTo>
                <a:cubicBezTo>
                  <a:pt x="1" y="607"/>
                  <a:pt x="105" y="210"/>
                  <a:pt x="628" y="210"/>
                </a:cubicBezTo>
                <a:cubicBezTo>
                  <a:pt x="921" y="231"/>
                  <a:pt x="1654" y="754"/>
                  <a:pt x="1570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5582273" y="2358854"/>
            <a:ext cx="80289" cy="320955"/>
          </a:xfrm>
          <a:custGeom>
            <a:rect b="b" l="l" r="r" t="t"/>
            <a:pathLst>
              <a:path extrusionOk="0" fill="none" h="9626" w="2408">
                <a:moveTo>
                  <a:pt x="2407" y="9625"/>
                </a:moveTo>
                <a:cubicBezTo>
                  <a:pt x="1215" y="6612"/>
                  <a:pt x="461" y="3160"/>
                  <a:pt x="1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5885045" y="2919721"/>
            <a:ext cx="212125" cy="91425"/>
          </a:xfrm>
          <a:custGeom>
            <a:rect b="b" l="l" r="r" t="t"/>
            <a:pathLst>
              <a:path extrusionOk="0" fill="none" h="2742" w="6362">
                <a:moveTo>
                  <a:pt x="6362" y="2742"/>
                </a:moveTo>
                <a:cubicBezTo>
                  <a:pt x="5274" y="1884"/>
                  <a:pt x="4248" y="1779"/>
                  <a:pt x="2930" y="1591"/>
                </a:cubicBezTo>
                <a:cubicBezTo>
                  <a:pt x="1737" y="1424"/>
                  <a:pt x="670" y="1068"/>
                  <a:pt x="1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6290375" y="3138773"/>
            <a:ext cx="73287" cy="150741"/>
          </a:xfrm>
          <a:custGeom>
            <a:rect b="b" l="l" r="r" t="t"/>
            <a:pathLst>
              <a:path extrusionOk="0" fill="none" h="4521" w="2198">
                <a:moveTo>
                  <a:pt x="628" y="4520"/>
                </a:moveTo>
                <a:cubicBezTo>
                  <a:pt x="1130" y="3621"/>
                  <a:pt x="2197" y="2135"/>
                  <a:pt x="2093" y="1047"/>
                </a:cubicBezTo>
                <a:cubicBezTo>
                  <a:pt x="1988" y="147"/>
                  <a:pt x="712" y="1"/>
                  <a:pt x="0" y="4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6288275" y="3384332"/>
            <a:ext cx="98394" cy="200255"/>
          </a:xfrm>
          <a:custGeom>
            <a:rect b="b" l="l" r="r" t="t"/>
            <a:pathLst>
              <a:path extrusionOk="0" fill="none" h="6006" w="2951">
                <a:moveTo>
                  <a:pt x="2951" y="6006"/>
                </a:moveTo>
                <a:cubicBezTo>
                  <a:pt x="1403" y="4416"/>
                  <a:pt x="1" y="2323"/>
                  <a:pt x="84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6434776" y="3735249"/>
            <a:ext cx="41211" cy="253270"/>
          </a:xfrm>
          <a:custGeom>
            <a:rect b="b" l="l" r="r" t="t"/>
            <a:pathLst>
              <a:path extrusionOk="0" fill="none" h="7596" w="1236">
                <a:moveTo>
                  <a:pt x="1" y="7596"/>
                </a:moveTo>
                <a:cubicBezTo>
                  <a:pt x="586" y="6550"/>
                  <a:pt x="586" y="5252"/>
                  <a:pt x="733" y="4060"/>
                </a:cubicBezTo>
                <a:cubicBezTo>
                  <a:pt x="879" y="2721"/>
                  <a:pt x="1047" y="1361"/>
                  <a:pt x="1235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6455714" y="4213829"/>
            <a:ext cx="96293" cy="167446"/>
          </a:xfrm>
          <a:custGeom>
            <a:rect b="b" l="l" r="r" t="t"/>
            <a:pathLst>
              <a:path extrusionOk="0" fill="none" h="5022" w="2888">
                <a:moveTo>
                  <a:pt x="2407" y="0"/>
                </a:moveTo>
                <a:cubicBezTo>
                  <a:pt x="2616" y="439"/>
                  <a:pt x="2888" y="963"/>
                  <a:pt x="2365" y="1486"/>
                </a:cubicBezTo>
                <a:cubicBezTo>
                  <a:pt x="1842" y="1758"/>
                  <a:pt x="1046" y="2281"/>
                  <a:pt x="1318" y="2804"/>
                </a:cubicBezTo>
                <a:cubicBezTo>
                  <a:pt x="1570" y="3850"/>
                  <a:pt x="523" y="4624"/>
                  <a:pt x="0" y="502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6659430" y="3972438"/>
            <a:ext cx="48847" cy="70486"/>
          </a:xfrm>
          <a:custGeom>
            <a:rect b="b" l="l" r="r" t="t"/>
            <a:pathLst>
              <a:path extrusionOk="0" fill="none" h="2114" w="1465">
                <a:moveTo>
                  <a:pt x="1088" y="1"/>
                </a:moveTo>
                <a:cubicBezTo>
                  <a:pt x="1465" y="921"/>
                  <a:pt x="1067" y="1967"/>
                  <a:pt x="0" y="2114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6720111" y="3902688"/>
            <a:ext cx="71886" cy="48847"/>
          </a:xfrm>
          <a:custGeom>
            <a:rect b="b" l="l" r="r" t="t"/>
            <a:pathLst>
              <a:path extrusionOk="0" fill="none" h="1465" w="2156">
                <a:moveTo>
                  <a:pt x="2155" y="0"/>
                </a:moveTo>
                <a:cubicBezTo>
                  <a:pt x="1632" y="732"/>
                  <a:pt x="879" y="1297"/>
                  <a:pt x="0" y="14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6874281" y="3555973"/>
            <a:ext cx="161178" cy="177916"/>
          </a:xfrm>
          <a:custGeom>
            <a:rect b="b" l="l" r="r" t="t"/>
            <a:pathLst>
              <a:path extrusionOk="0" fill="none" h="5336" w="4834">
                <a:moveTo>
                  <a:pt x="4625" y="0"/>
                </a:moveTo>
                <a:cubicBezTo>
                  <a:pt x="4834" y="1297"/>
                  <a:pt x="4771" y="2804"/>
                  <a:pt x="3683" y="3745"/>
                </a:cubicBezTo>
                <a:cubicBezTo>
                  <a:pt x="2658" y="4624"/>
                  <a:pt x="1089" y="4457"/>
                  <a:pt x="0" y="5336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981006" y="3307613"/>
            <a:ext cx="145140" cy="168146"/>
          </a:xfrm>
          <a:custGeom>
            <a:rect b="b" l="l" r="r" t="t"/>
            <a:pathLst>
              <a:path extrusionOk="0" fill="none" h="5043" w="4353">
                <a:moveTo>
                  <a:pt x="1" y="0"/>
                </a:moveTo>
                <a:cubicBezTo>
                  <a:pt x="1110" y="314"/>
                  <a:pt x="2533" y="356"/>
                  <a:pt x="3349" y="1277"/>
                </a:cubicBezTo>
                <a:cubicBezTo>
                  <a:pt x="4353" y="2448"/>
                  <a:pt x="3872" y="4185"/>
                  <a:pt x="2742" y="5043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6282006" y="3112967"/>
            <a:ext cx="28641" cy="2834"/>
          </a:xfrm>
          <a:custGeom>
            <a:rect b="b" l="l" r="r" t="t"/>
            <a:pathLst>
              <a:path extrusionOk="0" fill="none" h="85" w="859">
                <a:moveTo>
                  <a:pt x="0" y="63"/>
                </a:moveTo>
                <a:cubicBezTo>
                  <a:pt x="293" y="84"/>
                  <a:pt x="565" y="42"/>
                  <a:pt x="858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5976434" y="2524894"/>
            <a:ext cx="453525" cy="560221"/>
          </a:xfrm>
          <a:custGeom>
            <a:rect b="b" l="l" r="r" t="t"/>
            <a:pathLst>
              <a:path extrusionOk="0" fill="none" h="16802" w="13602">
                <a:moveTo>
                  <a:pt x="13601" y="0"/>
                </a:moveTo>
                <a:cubicBezTo>
                  <a:pt x="13266" y="1235"/>
                  <a:pt x="11634" y="1360"/>
                  <a:pt x="10986" y="2364"/>
                </a:cubicBezTo>
                <a:cubicBezTo>
                  <a:pt x="10337" y="3348"/>
                  <a:pt x="10839" y="4436"/>
                  <a:pt x="10944" y="5482"/>
                </a:cubicBezTo>
                <a:cubicBezTo>
                  <a:pt x="11007" y="6110"/>
                  <a:pt x="10944" y="7386"/>
                  <a:pt x="10002" y="6737"/>
                </a:cubicBezTo>
                <a:cubicBezTo>
                  <a:pt x="9040" y="6089"/>
                  <a:pt x="9354" y="4624"/>
                  <a:pt x="8893" y="3766"/>
                </a:cubicBezTo>
                <a:cubicBezTo>
                  <a:pt x="8705" y="4164"/>
                  <a:pt x="6696" y="3850"/>
                  <a:pt x="6278" y="3766"/>
                </a:cubicBezTo>
                <a:cubicBezTo>
                  <a:pt x="6299" y="4289"/>
                  <a:pt x="5608" y="4331"/>
                  <a:pt x="5483" y="4812"/>
                </a:cubicBezTo>
                <a:cubicBezTo>
                  <a:pt x="4541" y="4080"/>
                  <a:pt x="3349" y="4959"/>
                  <a:pt x="2344" y="5064"/>
                </a:cubicBezTo>
                <a:cubicBezTo>
                  <a:pt x="2553" y="5064"/>
                  <a:pt x="2742" y="5084"/>
                  <a:pt x="2930" y="5126"/>
                </a:cubicBezTo>
                <a:cubicBezTo>
                  <a:pt x="2658" y="5273"/>
                  <a:pt x="2344" y="5419"/>
                  <a:pt x="2051" y="5566"/>
                </a:cubicBezTo>
                <a:cubicBezTo>
                  <a:pt x="2323" y="5377"/>
                  <a:pt x="2616" y="5231"/>
                  <a:pt x="2930" y="5126"/>
                </a:cubicBezTo>
                <a:cubicBezTo>
                  <a:pt x="1256" y="6424"/>
                  <a:pt x="1" y="9437"/>
                  <a:pt x="1424" y="11320"/>
                </a:cubicBezTo>
                <a:cubicBezTo>
                  <a:pt x="2135" y="12261"/>
                  <a:pt x="3641" y="12763"/>
                  <a:pt x="4604" y="11926"/>
                </a:cubicBezTo>
                <a:cubicBezTo>
                  <a:pt x="5357" y="11278"/>
                  <a:pt x="5399" y="9939"/>
                  <a:pt x="6529" y="9771"/>
                </a:cubicBezTo>
                <a:cubicBezTo>
                  <a:pt x="6487" y="9939"/>
                  <a:pt x="6445" y="10064"/>
                  <a:pt x="6341" y="10190"/>
                </a:cubicBezTo>
                <a:cubicBezTo>
                  <a:pt x="6382" y="10022"/>
                  <a:pt x="6424" y="9918"/>
                  <a:pt x="6529" y="9771"/>
                </a:cubicBezTo>
                <a:cubicBezTo>
                  <a:pt x="6278" y="10671"/>
                  <a:pt x="4897" y="13161"/>
                  <a:pt x="6341" y="13705"/>
                </a:cubicBezTo>
                <a:cubicBezTo>
                  <a:pt x="6947" y="13935"/>
                  <a:pt x="7617" y="13391"/>
                  <a:pt x="8077" y="14040"/>
                </a:cubicBezTo>
                <a:cubicBezTo>
                  <a:pt x="8349" y="14458"/>
                  <a:pt x="8391" y="15337"/>
                  <a:pt x="7847" y="15525"/>
                </a:cubicBezTo>
                <a:cubicBezTo>
                  <a:pt x="8056" y="15923"/>
                  <a:pt x="8056" y="16383"/>
                  <a:pt x="8119" y="16802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6512928" y="2289071"/>
            <a:ext cx="87924" cy="84457"/>
          </a:xfrm>
          <a:custGeom>
            <a:rect b="b" l="l" r="r" t="t"/>
            <a:pathLst>
              <a:path extrusionOk="0" fill="none" h="2533" w="2637">
                <a:moveTo>
                  <a:pt x="2636" y="1"/>
                </a:moveTo>
                <a:cubicBezTo>
                  <a:pt x="2302" y="126"/>
                  <a:pt x="0" y="1486"/>
                  <a:pt x="1172" y="1947"/>
                </a:cubicBezTo>
                <a:cubicBezTo>
                  <a:pt x="837" y="2156"/>
                  <a:pt x="481" y="2344"/>
                  <a:pt x="147" y="253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6612685" y="2149571"/>
            <a:ext cx="69086" cy="51648"/>
          </a:xfrm>
          <a:custGeom>
            <a:rect b="b" l="l" r="r" t="t"/>
            <a:pathLst>
              <a:path extrusionOk="0" fill="none" h="1549" w="2072">
                <a:moveTo>
                  <a:pt x="42" y="523"/>
                </a:moveTo>
                <a:cubicBezTo>
                  <a:pt x="21" y="649"/>
                  <a:pt x="0" y="774"/>
                  <a:pt x="0" y="900"/>
                </a:cubicBezTo>
                <a:cubicBezTo>
                  <a:pt x="168" y="774"/>
                  <a:pt x="251" y="607"/>
                  <a:pt x="230" y="419"/>
                </a:cubicBezTo>
                <a:cubicBezTo>
                  <a:pt x="126" y="565"/>
                  <a:pt x="42" y="712"/>
                  <a:pt x="0" y="900"/>
                </a:cubicBezTo>
                <a:cubicBezTo>
                  <a:pt x="691" y="481"/>
                  <a:pt x="2072" y="0"/>
                  <a:pt x="1632" y="1381"/>
                </a:cubicBezTo>
                <a:cubicBezTo>
                  <a:pt x="1632" y="1297"/>
                  <a:pt x="1632" y="1235"/>
                  <a:pt x="1632" y="1151"/>
                </a:cubicBezTo>
                <a:cubicBezTo>
                  <a:pt x="1632" y="1235"/>
                  <a:pt x="1632" y="1297"/>
                  <a:pt x="1632" y="1381"/>
                </a:cubicBezTo>
                <a:cubicBezTo>
                  <a:pt x="1548" y="1276"/>
                  <a:pt x="1402" y="1235"/>
                  <a:pt x="1318" y="1151"/>
                </a:cubicBezTo>
                <a:cubicBezTo>
                  <a:pt x="1256" y="1276"/>
                  <a:pt x="1151" y="1423"/>
                  <a:pt x="1109" y="1548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6631523" y="2112596"/>
            <a:ext cx="141639" cy="27941"/>
          </a:xfrm>
          <a:custGeom>
            <a:rect b="b" l="l" r="r" t="t"/>
            <a:pathLst>
              <a:path extrusionOk="0" fill="none" h="838" w="4248">
                <a:moveTo>
                  <a:pt x="4248" y="147"/>
                </a:moveTo>
                <a:cubicBezTo>
                  <a:pt x="2908" y="607"/>
                  <a:pt x="1130" y="0"/>
                  <a:pt x="0" y="837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6731980" y="1890043"/>
            <a:ext cx="96293" cy="177949"/>
          </a:xfrm>
          <a:custGeom>
            <a:rect b="b" l="l" r="r" t="t"/>
            <a:pathLst>
              <a:path extrusionOk="0" fill="none" h="5337" w="2888">
                <a:moveTo>
                  <a:pt x="0" y="1"/>
                </a:moveTo>
                <a:cubicBezTo>
                  <a:pt x="293" y="1109"/>
                  <a:pt x="1151" y="1821"/>
                  <a:pt x="1841" y="2700"/>
                </a:cubicBezTo>
                <a:cubicBezTo>
                  <a:pt x="2595" y="3662"/>
                  <a:pt x="2134" y="3955"/>
                  <a:pt x="1276" y="4583"/>
                </a:cubicBezTo>
                <a:cubicBezTo>
                  <a:pt x="1297" y="4520"/>
                  <a:pt x="1360" y="4436"/>
                  <a:pt x="1402" y="4374"/>
                </a:cubicBezTo>
                <a:cubicBezTo>
                  <a:pt x="1360" y="4436"/>
                  <a:pt x="1318" y="4520"/>
                  <a:pt x="1276" y="4583"/>
                </a:cubicBezTo>
                <a:cubicBezTo>
                  <a:pt x="2197" y="4081"/>
                  <a:pt x="2888" y="4185"/>
                  <a:pt x="2636" y="5336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6200387" y="1800755"/>
            <a:ext cx="222561" cy="295815"/>
          </a:xfrm>
          <a:custGeom>
            <a:rect b="b" l="l" r="r" t="t"/>
            <a:pathLst>
              <a:path extrusionOk="0" fill="none" h="8872" w="6675">
                <a:moveTo>
                  <a:pt x="1465" y="0"/>
                </a:moveTo>
                <a:cubicBezTo>
                  <a:pt x="733" y="1088"/>
                  <a:pt x="0" y="2155"/>
                  <a:pt x="1088" y="3285"/>
                </a:cubicBezTo>
                <a:cubicBezTo>
                  <a:pt x="1821" y="4039"/>
                  <a:pt x="2846" y="4373"/>
                  <a:pt x="3787" y="4792"/>
                </a:cubicBezTo>
                <a:cubicBezTo>
                  <a:pt x="4603" y="5168"/>
                  <a:pt x="5691" y="5629"/>
                  <a:pt x="5922" y="6591"/>
                </a:cubicBezTo>
                <a:cubicBezTo>
                  <a:pt x="6089" y="7324"/>
                  <a:pt x="5629" y="8642"/>
                  <a:pt x="6675" y="887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6372695" y="1646585"/>
            <a:ext cx="31409" cy="9803"/>
          </a:xfrm>
          <a:custGeom>
            <a:rect b="b" l="l" r="r" t="t"/>
            <a:pathLst>
              <a:path extrusionOk="0" fill="none" h="294" w="942">
                <a:moveTo>
                  <a:pt x="942" y="0"/>
                </a:moveTo>
                <a:cubicBezTo>
                  <a:pt x="607" y="0"/>
                  <a:pt x="272" y="84"/>
                  <a:pt x="0" y="29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6448046" y="1525189"/>
            <a:ext cx="38377" cy="60717"/>
          </a:xfrm>
          <a:custGeom>
            <a:rect b="b" l="l" r="r" t="t"/>
            <a:pathLst>
              <a:path extrusionOk="0" fill="none" h="1821" w="1151">
                <a:moveTo>
                  <a:pt x="0" y="356"/>
                </a:moveTo>
                <a:cubicBezTo>
                  <a:pt x="42" y="231"/>
                  <a:pt x="147" y="84"/>
                  <a:pt x="230" y="0"/>
                </a:cubicBezTo>
                <a:cubicBezTo>
                  <a:pt x="774" y="440"/>
                  <a:pt x="1151" y="1109"/>
                  <a:pt x="1130" y="182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6328751" y="1517521"/>
            <a:ext cx="28641" cy="82356"/>
          </a:xfrm>
          <a:custGeom>
            <a:rect b="b" l="l" r="r" t="t"/>
            <a:pathLst>
              <a:path extrusionOk="0" fill="none" h="2470" w="859">
                <a:moveTo>
                  <a:pt x="126" y="0"/>
                </a:moveTo>
                <a:cubicBezTo>
                  <a:pt x="42" y="440"/>
                  <a:pt x="0" y="2469"/>
                  <a:pt x="858" y="140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6248498" y="1449838"/>
            <a:ext cx="50280" cy="140972"/>
          </a:xfrm>
          <a:custGeom>
            <a:rect b="b" l="l" r="r" t="t"/>
            <a:pathLst>
              <a:path extrusionOk="0" fill="none" h="4228" w="1508">
                <a:moveTo>
                  <a:pt x="671" y="4227"/>
                </a:moveTo>
                <a:cubicBezTo>
                  <a:pt x="901" y="3893"/>
                  <a:pt x="1173" y="3558"/>
                  <a:pt x="1507" y="3307"/>
                </a:cubicBezTo>
                <a:cubicBezTo>
                  <a:pt x="880" y="2637"/>
                  <a:pt x="1" y="670"/>
                  <a:pt x="1047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6129237" y="1565666"/>
            <a:ext cx="114431" cy="24440"/>
          </a:xfrm>
          <a:custGeom>
            <a:rect b="b" l="l" r="r" t="t"/>
            <a:pathLst>
              <a:path extrusionOk="0" fill="none" h="733" w="3432">
                <a:moveTo>
                  <a:pt x="0" y="586"/>
                </a:moveTo>
                <a:cubicBezTo>
                  <a:pt x="1025" y="732"/>
                  <a:pt x="2574" y="0"/>
                  <a:pt x="3432" y="732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5850170" y="1525889"/>
            <a:ext cx="197454" cy="85857"/>
          </a:xfrm>
          <a:custGeom>
            <a:rect b="b" l="l" r="r" t="t"/>
            <a:pathLst>
              <a:path extrusionOk="0" fill="none" h="2575" w="5922">
                <a:moveTo>
                  <a:pt x="1" y="0"/>
                </a:moveTo>
                <a:cubicBezTo>
                  <a:pt x="754" y="189"/>
                  <a:pt x="1570" y="314"/>
                  <a:pt x="2219" y="775"/>
                </a:cubicBezTo>
                <a:cubicBezTo>
                  <a:pt x="1821" y="691"/>
                  <a:pt x="1737" y="1068"/>
                  <a:pt x="1842" y="1381"/>
                </a:cubicBezTo>
                <a:cubicBezTo>
                  <a:pt x="1988" y="1821"/>
                  <a:pt x="2365" y="1779"/>
                  <a:pt x="2742" y="1842"/>
                </a:cubicBezTo>
                <a:cubicBezTo>
                  <a:pt x="3809" y="2009"/>
                  <a:pt x="4834" y="2511"/>
                  <a:pt x="5922" y="257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6420839" y="1904680"/>
            <a:ext cx="1400" cy="33"/>
          </a:xfrm>
          <a:custGeom>
            <a:rect b="b" l="l" r="r" t="t"/>
            <a:pathLst>
              <a:path extrusionOk="0" fill="none" h="1" w="42">
                <a:moveTo>
                  <a:pt x="0" y="1"/>
                </a:moveTo>
                <a:lnTo>
                  <a:pt x="42" y="1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6148041" y="1519621"/>
            <a:ext cx="734" cy="33"/>
          </a:xfrm>
          <a:custGeom>
            <a:rect b="b" l="l" r="r" t="t"/>
            <a:pathLst>
              <a:path extrusionOk="0" fill="none" h="1" w="22">
                <a:moveTo>
                  <a:pt x="1" y="0"/>
                </a:moveTo>
                <a:lnTo>
                  <a:pt x="22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7540506" y="2476049"/>
            <a:ext cx="154909" cy="161178"/>
          </a:xfrm>
          <a:custGeom>
            <a:rect b="b" l="l" r="r" t="t"/>
            <a:pathLst>
              <a:path extrusionOk="0" fill="none" h="4834" w="4646">
                <a:moveTo>
                  <a:pt x="1" y="4834"/>
                </a:moveTo>
                <a:cubicBezTo>
                  <a:pt x="168" y="4436"/>
                  <a:pt x="691" y="4436"/>
                  <a:pt x="942" y="4185"/>
                </a:cubicBezTo>
                <a:cubicBezTo>
                  <a:pt x="1214" y="3662"/>
                  <a:pt x="942" y="2867"/>
                  <a:pt x="942" y="2344"/>
                </a:cubicBezTo>
                <a:cubicBezTo>
                  <a:pt x="1214" y="1298"/>
                  <a:pt x="2511" y="1047"/>
                  <a:pt x="2783" y="0"/>
                </a:cubicBezTo>
                <a:cubicBezTo>
                  <a:pt x="3306" y="251"/>
                  <a:pt x="4081" y="251"/>
                  <a:pt x="4646" y="31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7432380" y="2789957"/>
            <a:ext cx="26541" cy="191219"/>
          </a:xfrm>
          <a:custGeom>
            <a:rect b="b" l="l" r="r" t="t"/>
            <a:pathLst>
              <a:path extrusionOk="0" fill="none" h="5735" w="796">
                <a:moveTo>
                  <a:pt x="733" y="5734"/>
                </a:moveTo>
                <a:cubicBezTo>
                  <a:pt x="0" y="4186"/>
                  <a:pt x="795" y="2344"/>
                  <a:pt x="0" y="775"/>
                </a:cubicBezTo>
                <a:cubicBezTo>
                  <a:pt x="0" y="524"/>
                  <a:pt x="272" y="252"/>
                  <a:pt x="293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7576081" y="3101798"/>
            <a:ext cx="175848" cy="37710"/>
          </a:xfrm>
          <a:custGeom>
            <a:rect b="b" l="l" r="r" t="t"/>
            <a:pathLst>
              <a:path extrusionOk="0" fill="none" h="1131" w="5274">
                <a:moveTo>
                  <a:pt x="5273" y="1"/>
                </a:moveTo>
                <a:cubicBezTo>
                  <a:pt x="4332" y="440"/>
                  <a:pt x="3286" y="398"/>
                  <a:pt x="2281" y="566"/>
                </a:cubicBezTo>
                <a:cubicBezTo>
                  <a:pt x="1423" y="691"/>
                  <a:pt x="733" y="1131"/>
                  <a:pt x="1" y="46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7909561" y="3120636"/>
            <a:ext cx="98394" cy="419315"/>
          </a:xfrm>
          <a:custGeom>
            <a:rect b="b" l="l" r="r" t="t"/>
            <a:pathLst>
              <a:path extrusionOk="0" fill="none" h="12576" w="2951">
                <a:moveTo>
                  <a:pt x="2239" y="12576"/>
                </a:moveTo>
                <a:cubicBezTo>
                  <a:pt x="1904" y="12053"/>
                  <a:pt x="1653" y="11530"/>
                  <a:pt x="1904" y="11007"/>
                </a:cubicBezTo>
                <a:cubicBezTo>
                  <a:pt x="2950" y="9437"/>
                  <a:pt x="2699" y="7596"/>
                  <a:pt x="2427" y="5776"/>
                </a:cubicBezTo>
                <a:cubicBezTo>
                  <a:pt x="1339" y="6131"/>
                  <a:pt x="2134" y="5985"/>
                  <a:pt x="2427" y="5776"/>
                </a:cubicBezTo>
                <a:cubicBezTo>
                  <a:pt x="1339" y="6131"/>
                  <a:pt x="314" y="3914"/>
                  <a:pt x="398" y="3056"/>
                </a:cubicBezTo>
                <a:cubicBezTo>
                  <a:pt x="481" y="2135"/>
                  <a:pt x="1130" y="587"/>
                  <a:pt x="0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8062330" y="3654329"/>
            <a:ext cx="323055" cy="232331"/>
          </a:xfrm>
          <a:custGeom>
            <a:rect b="b" l="l" r="r" t="t"/>
            <a:pathLst>
              <a:path extrusionOk="0" fill="none" h="6968" w="9689">
                <a:moveTo>
                  <a:pt x="9688" y="0"/>
                </a:moveTo>
                <a:cubicBezTo>
                  <a:pt x="8705" y="837"/>
                  <a:pt x="8454" y="2448"/>
                  <a:pt x="7658" y="3474"/>
                </a:cubicBezTo>
                <a:cubicBezTo>
                  <a:pt x="6884" y="4478"/>
                  <a:pt x="5880" y="5294"/>
                  <a:pt x="4729" y="5838"/>
                </a:cubicBezTo>
                <a:cubicBezTo>
                  <a:pt x="3725" y="6298"/>
                  <a:pt x="2239" y="6968"/>
                  <a:pt x="1444" y="5859"/>
                </a:cubicBezTo>
                <a:cubicBezTo>
                  <a:pt x="795" y="4959"/>
                  <a:pt x="775" y="3453"/>
                  <a:pt x="0" y="270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8470428" y="3218326"/>
            <a:ext cx="43279" cy="285345"/>
          </a:xfrm>
          <a:custGeom>
            <a:rect b="b" l="l" r="r" t="t"/>
            <a:pathLst>
              <a:path extrusionOk="0" fill="none" h="8558" w="1298">
                <a:moveTo>
                  <a:pt x="1277" y="0"/>
                </a:moveTo>
                <a:cubicBezTo>
                  <a:pt x="1" y="2051"/>
                  <a:pt x="1047" y="4666"/>
                  <a:pt x="1298" y="7030"/>
                </a:cubicBezTo>
                <a:cubicBezTo>
                  <a:pt x="1298" y="7805"/>
                  <a:pt x="775" y="8077"/>
                  <a:pt x="252" y="8558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8613462" y="2924622"/>
            <a:ext cx="70486" cy="166079"/>
          </a:xfrm>
          <a:custGeom>
            <a:rect b="b" l="l" r="r" t="t"/>
            <a:pathLst>
              <a:path extrusionOk="0" fill="none" h="4981" w="2114">
                <a:moveTo>
                  <a:pt x="0" y="1067"/>
                </a:moveTo>
                <a:cubicBezTo>
                  <a:pt x="711" y="733"/>
                  <a:pt x="1779" y="0"/>
                  <a:pt x="1946" y="1360"/>
                </a:cubicBezTo>
                <a:cubicBezTo>
                  <a:pt x="2113" y="2532"/>
                  <a:pt x="921" y="4059"/>
                  <a:pt x="272" y="498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8345564" y="2674863"/>
            <a:ext cx="92826" cy="180716"/>
          </a:xfrm>
          <a:custGeom>
            <a:rect b="b" l="l" r="r" t="t"/>
            <a:pathLst>
              <a:path extrusionOk="0" fill="none" h="5420" w="2784">
                <a:moveTo>
                  <a:pt x="0" y="1"/>
                </a:moveTo>
                <a:cubicBezTo>
                  <a:pt x="984" y="1758"/>
                  <a:pt x="1570" y="3767"/>
                  <a:pt x="2783" y="542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8356034" y="2619750"/>
            <a:ext cx="67685" cy="108163"/>
          </a:xfrm>
          <a:custGeom>
            <a:rect b="b" l="l" r="r" t="t"/>
            <a:pathLst>
              <a:path extrusionOk="0" fill="none" h="3244" w="2030">
                <a:moveTo>
                  <a:pt x="2030" y="3244"/>
                </a:moveTo>
                <a:cubicBezTo>
                  <a:pt x="1046" y="2386"/>
                  <a:pt x="1214" y="628"/>
                  <a:pt x="0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8566017" y="2580674"/>
            <a:ext cx="248402" cy="330724"/>
          </a:xfrm>
          <a:custGeom>
            <a:rect b="b" l="l" r="r" t="t"/>
            <a:pathLst>
              <a:path extrusionOk="0" fill="none" h="9919" w="7450">
                <a:moveTo>
                  <a:pt x="7449" y="2554"/>
                </a:moveTo>
                <a:cubicBezTo>
                  <a:pt x="4980" y="2344"/>
                  <a:pt x="2888" y="1047"/>
                  <a:pt x="795" y="1"/>
                </a:cubicBezTo>
                <a:cubicBezTo>
                  <a:pt x="0" y="1298"/>
                  <a:pt x="1318" y="2093"/>
                  <a:pt x="2093" y="2867"/>
                </a:cubicBezTo>
                <a:cubicBezTo>
                  <a:pt x="2218" y="2721"/>
                  <a:pt x="2323" y="2595"/>
                  <a:pt x="2427" y="2428"/>
                </a:cubicBezTo>
                <a:cubicBezTo>
                  <a:pt x="2616" y="2805"/>
                  <a:pt x="2658" y="3244"/>
                  <a:pt x="2616" y="3663"/>
                </a:cubicBezTo>
                <a:cubicBezTo>
                  <a:pt x="3578" y="3642"/>
                  <a:pt x="4248" y="2826"/>
                  <a:pt x="4708" y="2093"/>
                </a:cubicBezTo>
                <a:cubicBezTo>
                  <a:pt x="6277" y="3265"/>
                  <a:pt x="7114" y="5295"/>
                  <a:pt x="6005" y="7073"/>
                </a:cubicBezTo>
                <a:cubicBezTo>
                  <a:pt x="5022" y="8642"/>
                  <a:pt x="3243" y="9207"/>
                  <a:pt x="1632" y="9919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8989451" y="2737645"/>
            <a:ext cx="114465" cy="150041"/>
          </a:xfrm>
          <a:custGeom>
            <a:rect b="b" l="l" r="r" t="t"/>
            <a:pathLst>
              <a:path extrusionOk="0" fill="none" h="4500" w="3433">
                <a:moveTo>
                  <a:pt x="3432" y="4499"/>
                </a:moveTo>
                <a:cubicBezTo>
                  <a:pt x="2512" y="3160"/>
                  <a:pt x="2051" y="1591"/>
                  <a:pt x="1173" y="252"/>
                </a:cubicBezTo>
                <a:cubicBezTo>
                  <a:pt x="1382" y="294"/>
                  <a:pt x="1549" y="461"/>
                  <a:pt x="1612" y="670"/>
                </a:cubicBezTo>
                <a:cubicBezTo>
                  <a:pt x="1298" y="566"/>
                  <a:pt x="1173" y="231"/>
                  <a:pt x="1424" y="1"/>
                </a:cubicBezTo>
                <a:cubicBezTo>
                  <a:pt x="1026" y="294"/>
                  <a:pt x="524" y="524"/>
                  <a:pt x="1" y="48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9022959" y="1261493"/>
            <a:ext cx="87924" cy="65618"/>
          </a:xfrm>
          <a:custGeom>
            <a:rect b="b" l="l" r="r" t="t"/>
            <a:pathLst>
              <a:path extrusionOk="0" fill="none" h="1968" w="2637">
                <a:moveTo>
                  <a:pt x="502" y="1967"/>
                </a:moveTo>
                <a:cubicBezTo>
                  <a:pt x="398" y="1821"/>
                  <a:pt x="251" y="1758"/>
                  <a:pt x="0" y="1821"/>
                </a:cubicBezTo>
                <a:cubicBezTo>
                  <a:pt x="481" y="963"/>
                  <a:pt x="1611" y="0"/>
                  <a:pt x="2637" y="523"/>
                </a:cubicBezTo>
                <a:cubicBezTo>
                  <a:pt x="2490" y="503"/>
                  <a:pt x="2323" y="482"/>
                  <a:pt x="2176" y="461"/>
                </a:cubicBezTo>
                <a:cubicBezTo>
                  <a:pt x="2323" y="482"/>
                  <a:pt x="2490" y="503"/>
                  <a:pt x="2637" y="523"/>
                </a:cubicBezTo>
                <a:cubicBezTo>
                  <a:pt x="2386" y="523"/>
                  <a:pt x="2469" y="440"/>
                  <a:pt x="2406" y="3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8897363" y="1327076"/>
            <a:ext cx="151442" cy="195354"/>
          </a:xfrm>
          <a:custGeom>
            <a:rect b="b" l="l" r="r" t="t"/>
            <a:pathLst>
              <a:path extrusionOk="0" fill="none" h="5859" w="4542">
                <a:moveTo>
                  <a:pt x="1" y="2030"/>
                </a:moveTo>
                <a:cubicBezTo>
                  <a:pt x="754" y="2511"/>
                  <a:pt x="1612" y="2825"/>
                  <a:pt x="2491" y="2971"/>
                </a:cubicBezTo>
                <a:cubicBezTo>
                  <a:pt x="2386" y="3013"/>
                  <a:pt x="2323" y="3034"/>
                  <a:pt x="2219" y="3055"/>
                </a:cubicBezTo>
                <a:cubicBezTo>
                  <a:pt x="2303" y="3034"/>
                  <a:pt x="2386" y="2992"/>
                  <a:pt x="2491" y="2971"/>
                </a:cubicBezTo>
                <a:cubicBezTo>
                  <a:pt x="2282" y="3578"/>
                  <a:pt x="2031" y="4394"/>
                  <a:pt x="2240" y="5022"/>
                </a:cubicBezTo>
                <a:cubicBezTo>
                  <a:pt x="2407" y="5503"/>
                  <a:pt x="2847" y="5859"/>
                  <a:pt x="3223" y="5315"/>
                </a:cubicBezTo>
                <a:cubicBezTo>
                  <a:pt x="3579" y="4813"/>
                  <a:pt x="3349" y="3327"/>
                  <a:pt x="2951" y="2888"/>
                </a:cubicBezTo>
                <a:cubicBezTo>
                  <a:pt x="2512" y="2427"/>
                  <a:pt x="712" y="2678"/>
                  <a:pt x="1089" y="1590"/>
                </a:cubicBezTo>
                <a:cubicBezTo>
                  <a:pt x="1298" y="921"/>
                  <a:pt x="2554" y="900"/>
                  <a:pt x="3119" y="1005"/>
                </a:cubicBezTo>
                <a:cubicBezTo>
                  <a:pt x="3014" y="963"/>
                  <a:pt x="2909" y="921"/>
                  <a:pt x="2805" y="900"/>
                </a:cubicBezTo>
                <a:cubicBezTo>
                  <a:pt x="3140" y="1151"/>
                  <a:pt x="3516" y="293"/>
                  <a:pt x="3704" y="670"/>
                </a:cubicBezTo>
                <a:cubicBezTo>
                  <a:pt x="3893" y="1025"/>
                  <a:pt x="3014" y="1172"/>
                  <a:pt x="3495" y="1297"/>
                </a:cubicBezTo>
                <a:cubicBezTo>
                  <a:pt x="4144" y="1465"/>
                  <a:pt x="4541" y="419"/>
                  <a:pt x="4269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8766931" y="1394025"/>
            <a:ext cx="157010" cy="280510"/>
          </a:xfrm>
          <a:custGeom>
            <a:rect b="b" l="l" r="r" t="t"/>
            <a:pathLst>
              <a:path extrusionOk="0" fill="none" h="8413" w="4709">
                <a:moveTo>
                  <a:pt x="1549" y="5127"/>
                </a:moveTo>
                <a:cubicBezTo>
                  <a:pt x="1277" y="5859"/>
                  <a:pt x="753" y="6466"/>
                  <a:pt x="0" y="6822"/>
                </a:cubicBezTo>
                <a:cubicBezTo>
                  <a:pt x="461" y="7784"/>
                  <a:pt x="753" y="6445"/>
                  <a:pt x="0" y="6822"/>
                </a:cubicBezTo>
                <a:cubicBezTo>
                  <a:pt x="1088" y="8412"/>
                  <a:pt x="4080" y="5441"/>
                  <a:pt x="3139" y="4206"/>
                </a:cubicBezTo>
                <a:cubicBezTo>
                  <a:pt x="3662" y="4730"/>
                  <a:pt x="3662" y="6027"/>
                  <a:pt x="4708" y="5504"/>
                </a:cubicBezTo>
                <a:lnTo>
                  <a:pt x="4708" y="4981"/>
                </a:lnTo>
                <a:cubicBezTo>
                  <a:pt x="4185" y="4206"/>
                  <a:pt x="2344" y="4458"/>
                  <a:pt x="2344" y="3160"/>
                </a:cubicBezTo>
                <a:cubicBezTo>
                  <a:pt x="2344" y="2365"/>
                  <a:pt x="2093" y="1319"/>
                  <a:pt x="2093" y="545"/>
                </a:cubicBezTo>
                <a:cubicBezTo>
                  <a:pt x="2093" y="545"/>
                  <a:pt x="2616" y="545"/>
                  <a:pt x="2616" y="796"/>
                </a:cubicBezTo>
                <a:cubicBezTo>
                  <a:pt x="2616" y="1068"/>
                  <a:pt x="2344" y="1068"/>
                  <a:pt x="2406" y="1256"/>
                </a:cubicBezTo>
                <a:cubicBezTo>
                  <a:pt x="2323" y="1026"/>
                  <a:pt x="2302" y="754"/>
                  <a:pt x="2365" y="524"/>
                </a:cubicBezTo>
                <a:cubicBezTo>
                  <a:pt x="2846" y="1047"/>
                  <a:pt x="2553" y="1738"/>
                  <a:pt x="3348" y="2051"/>
                </a:cubicBezTo>
                <a:cubicBezTo>
                  <a:pt x="3850" y="2261"/>
                  <a:pt x="4624" y="2261"/>
                  <a:pt x="4687" y="1570"/>
                </a:cubicBezTo>
                <a:cubicBezTo>
                  <a:pt x="4373" y="1612"/>
                  <a:pt x="3411" y="1947"/>
                  <a:pt x="3160" y="1633"/>
                </a:cubicBezTo>
                <a:cubicBezTo>
                  <a:pt x="3390" y="796"/>
                  <a:pt x="4164" y="1047"/>
                  <a:pt x="3913" y="1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8706217" y="1412162"/>
            <a:ext cx="132603" cy="152842"/>
          </a:xfrm>
          <a:custGeom>
            <a:rect b="b" l="l" r="r" t="t"/>
            <a:pathLst>
              <a:path extrusionOk="0" fill="none" h="4584" w="3977">
                <a:moveTo>
                  <a:pt x="1" y="3642"/>
                </a:moveTo>
                <a:cubicBezTo>
                  <a:pt x="545" y="3851"/>
                  <a:pt x="1089" y="4102"/>
                  <a:pt x="1654" y="4227"/>
                </a:cubicBezTo>
                <a:cubicBezTo>
                  <a:pt x="1549" y="4207"/>
                  <a:pt x="1486" y="4165"/>
                  <a:pt x="1382" y="4123"/>
                </a:cubicBezTo>
                <a:cubicBezTo>
                  <a:pt x="1466" y="4186"/>
                  <a:pt x="1549" y="4207"/>
                  <a:pt x="1654" y="4227"/>
                </a:cubicBezTo>
                <a:cubicBezTo>
                  <a:pt x="1549" y="3914"/>
                  <a:pt x="1549" y="3662"/>
                  <a:pt x="1549" y="3390"/>
                </a:cubicBezTo>
                <a:cubicBezTo>
                  <a:pt x="754" y="2867"/>
                  <a:pt x="754" y="2093"/>
                  <a:pt x="503" y="1298"/>
                </a:cubicBezTo>
                <a:cubicBezTo>
                  <a:pt x="608" y="1340"/>
                  <a:pt x="691" y="1319"/>
                  <a:pt x="775" y="1382"/>
                </a:cubicBezTo>
                <a:cubicBezTo>
                  <a:pt x="650" y="1382"/>
                  <a:pt x="670" y="1361"/>
                  <a:pt x="503" y="1298"/>
                </a:cubicBezTo>
                <a:lnTo>
                  <a:pt x="1026" y="1298"/>
                </a:lnTo>
                <a:cubicBezTo>
                  <a:pt x="1277" y="775"/>
                  <a:pt x="754" y="1"/>
                  <a:pt x="2323" y="1"/>
                </a:cubicBezTo>
                <a:cubicBezTo>
                  <a:pt x="3579" y="1047"/>
                  <a:pt x="3976" y="3077"/>
                  <a:pt x="3370" y="458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8187193" y="1539826"/>
            <a:ext cx="369802" cy="180049"/>
          </a:xfrm>
          <a:custGeom>
            <a:rect b="b" l="l" r="r" t="t"/>
            <a:pathLst>
              <a:path extrusionOk="0" fill="none" h="5400" w="11091">
                <a:moveTo>
                  <a:pt x="587" y="1"/>
                </a:moveTo>
                <a:cubicBezTo>
                  <a:pt x="1403" y="984"/>
                  <a:pt x="2637" y="608"/>
                  <a:pt x="3662" y="1214"/>
                </a:cubicBezTo>
                <a:cubicBezTo>
                  <a:pt x="4457" y="1675"/>
                  <a:pt x="5022" y="2763"/>
                  <a:pt x="3893" y="3160"/>
                </a:cubicBezTo>
                <a:cubicBezTo>
                  <a:pt x="2993" y="3495"/>
                  <a:pt x="1549" y="3328"/>
                  <a:pt x="1214" y="2302"/>
                </a:cubicBezTo>
                <a:cubicBezTo>
                  <a:pt x="1110" y="1947"/>
                  <a:pt x="1089" y="1235"/>
                  <a:pt x="440" y="1445"/>
                </a:cubicBezTo>
                <a:cubicBezTo>
                  <a:pt x="1" y="1591"/>
                  <a:pt x="84" y="2093"/>
                  <a:pt x="252" y="2428"/>
                </a:cubicBezTo>
                <a:cubicBezTo>
                  <a:pt x="670" y="3223"/>
                  <a:pt x="1926" y="3600"/>
                  <a:pt x="1654" y="4688"/>
                </a:cubicBezTo>
                <a:cubicBezTo>
                  <a:pt x="1800" y="4646"/>
                  <a:pt x="1884" y="4625"/>
                  <a:pt x="2009" y="4562"/>
                </a:cubicBezTo>
                <a:cubicBezTo>
                  <a:pt x="1884" y="4583"/>
                  <a:pt x="1779" y="4646"/>
                  <a:pt x="1654" y="4688"/>
                </a:cubicBezTo>
                <a:cubicBezTo>
                  <a:pt x="2072" y="4897"/>
                  <a:pt x="2616" y="5399"/>
                  <a:pt x="3097" y="5253"/>
                </a:cubicBezTo>
                <a:cubicBezTo>
                  <a:pt x="3600" y="5106"/>
                  <a:pt x="3579" y="4604"/>
                  <a:pt x="3265" y="4269"/>
                </a:cubicBezTo>
                <a:cubicBezTo>
                  <a:pt x="3516" y="4332"/>
                  <a:pt x="3955" y="4625"/>
                  <a:pt x="4227" y="4520"/>
                </a:cubicBezTo>
                <a:cubicBezTo>
                  <a:pt x="4583" y="4374"/>
                  <a:pt x="4625" y="3955"/>
                  <a:pt x="4311" y="3746"/>
                </a:cubicBezTo>
                <a:cubicBezTo>
                  <a:pt x="4562" y="3558"/>
                  <a:pt x="4813" y="3328"/>
                  <a:pt x="5106" y="3202"/>
                </a:cubicBezTo>
                <a:cubicBezTo>
                  <a:pt x="6131" y="3223"/>
                  <a:pt x="6131" y="2177"/>
                  <a:pt x="6131" y="1403"/>
                </a:cubicBezTo>
                <a:lnTo>
                  <a:pt x="6654" y="1654"/>
                </a:lnTo>
                <a:cubicBezTo>
                  <a:pt x="6069" y="1758"/>
                  <a:pt x="6089" y="1026"/>
                  <a:pt x="6654" y="1654"/>
                </a:cubicBezTo>
                <a:cubicBezTo>
                  <a:pt x="6403" y="1926"/>
                  <a:pt x="6131" y="1926"/>
                  <a:pt x="6926" y="2700"/>
                </a:cubicBezTo>
                <a:cubicBezTo>
                  <a:pt x="7973" y="1654"/>
                  <a:pt x="8747" y="357"/>
                  <a:pt x="10358" y="85"/>
                </a:cubicBezTo>
                <a:cubicBezTo>
                  <a:pt x="10337" y="168"/>
                  <a:pt x="10295" y="231"/>
                  <a:pt x="10274" y="315"/>
                </a:cubicBezTo>
                <a:cubicBezTo>
                  <a:pt x="10295" y="231"/>
                  <a:pt x="10316" y="168"/>
                  <a:pt x="10358" y="85"/>
                </a:cubicBezTo>
                <a:cubicBezTo>
                  <a:pt x="10191" y="252"/>
                  <a:pt x="9605" y="922"/>
                  <a:pt x="9919" y="1131"/>
                </a:cubicBezTo>
                <a:cubicBezTo>
                  <a:pt x="10211" y="1361"/>
                  <a:pt x="10902" y="566"/>
                  <a:pt x="11090" y="44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7964674" y="1544727"/>
            <a:ext cx="53748" cy="37710"/>
          </a:xfrm>
          <a:custGeom>
            <a:rect b="b" l="l" r="r" t="t"/>
            <a:pathLst>
              <a:path extrusionOk="0" fill="none" h="1131" w="1612">
                <a:moveTo>
                  <a:pt x="523" y="1130"/>
                </a:moveTo>
                <a:cubicBezTo>
                  <a:pt x="377" y="1005"/>
                  <a:pt x="188" y="942"/>
                  <a:pt x="0" y="984"/>
                </a:cubicBezTo>
                <a:cubicBezTo>
                  <a:pt x="293" y="356"/>
                  <a:pt x="1004" y="189"/>
                  <a:pt x="1611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7924197" y="1583103"/>
            <a:ext cx="57249" cy="75354"/>
          </a:xfrm>
          <a:custGeom>
            <a:rect b="b" l="l" r="r" t="t"/>
            <a:pathLst>
              <a:path extrusionOk="0" fill="none" h="2260" w="1717">
                <a:moveTo>
                  <a:pt x="1" y="2260"/>
                </a:moveTo>
                <a:cubicBezTo>
                  <a:pt x="168" y="2155"/>
                  <a:pt x="335" y="2093"/>
                  <a:pt x="524" y="2072"/>
                </a:cubicBezTo>
                <a:cubicBezTo>
                  <a:pt x="147" y="1256"/>
                  <a:pt x="984" y="272"/>
                  <a:pt x="1716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7798634" y="1767947"/>
            <a:ext cx="124201" cy="150741"/>
          </a:xfrm>
          <a:custGeom>
            <a:rect b="b" l="l" r="r" t="t"/>
            <a:pathLst>
              <a:path extrusionOk="0" fill="none" h="4521" w="3725">
                <a:moveTo>
                  <a:pt x="3725" y="4479"/>
                </a:moveTo>
                <a:cubicBezTo>
                  <a:pt x="3536" y="3725"/>
                  <a:pt x="3181" y="2867"/>
                  <a:pt x="2365" y="2658"/>
                </a:cubicBezTo>
                <a:cubicBezTo>
                  <a:pt x="2302" y="2888"/>
                  <a:pt x="2386" y="3119"/>
                  <a:pt x="2637" y="3160"/>
                </a:cubicBezTo>
                <a:cubicBezTo>
                  <a:pt x="2323" y="3600"/>
                  <a:pt x="1298" y="4520"/>
                  <a:pt x="733" y="3955"/>
                </a:cubicBezTo>
                <a:cubicBezTo>
                  <a:pt x="461" y="3683"/>
                  <a:pt x="837" y="2428"/>
                  <a:pt x="293" y="2616"/>
                </a:cubicBezTo>
                <a:cubicBezTo>
                  <a:pt x="440" y="1884"/>
                  <a:pt x="0" y="712"/>
                  <a:pt x="858" y="294"/>
                </a:cubicBezTo>
                <a:cubicBezTo>
                  <a:pt x="754" y="357"/>
                  <a:pt x="670" y="419"/>
                  <a:pt x="565" y="482"/>
                </a:cubicBezTo>
                <a:cubicBezTo>
                  <a:pt x="670" y="419"/>
                  <a:pt x="754" y="357"/>
                  <a:pt x="858" y="294"/>
                </a:cubicBezTo>
                <a:cubicBezTo>
                  <a:pt x="544" y="419"/>
                  <a:pt x="356" y="294"/>
                  <a:pt x="586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7945136" y="1726804"/>
            <a:ext cx="99094" cy="246301"/>
          </a:xfrm>
          <a:custGeom>
            <a:rect b="b" l="l" r="r" t="t"/>
            <a:pathLst>
              <a:path extrusionOk="0" fill="none" h="7387" w="2972">
                <a:moveTo>
                  <a:pt x="2971" y="0"/>
                </a:moveTo>
                <a:cubicBezTo>
                  <a:pt x="2427" y="314"/>
                  <a:pt x="1695" y="607"/>
                  <a:pt x="1465" y="1235"/>
                </a:cubicBezTo>
                <a:cubicBezTo>
                  <a:pt x="1193" y="1946"/>
                  <a:pt x="1653" y="2051"/>
                  <a:pt x="1946" y="2553"/>
                </a:cubicBezTo>
                <a:cubicBezTo>
                  <a:pt x="2365" y="3223"/>
                  <a:pt x="1946" y="3244"/>
                  <a:pt x="1486" y="3516"/>
                </a:cubicBezTo>
                <a:cubicBezTo>
                  <a:pt x="712" y="3976"/>
                  <a:pt x="1297" y="4164"/>
                  <a:pt x="1883" y="4143"/>
                </a:cubicBezTo>
                <a:cubicBezTo>
                  <a:pt x="1800" y="4206"/>
                  <a:pt x="1716" y="4269"/>
                  <a:pt x="1611" y="4332"/>
                </a:cubicBezTo>
                <a:cubicBezTo>
                  <a:pt x="1716" y="4248"/>
                  <a:pt x="1800" y="4206"/>
                  <a:pt x="1883" y="4143"/>
                </a:cubicBezTo>
                <a:cubicBezTo>
                  <a:pt x="1172" y="5148"/>
                  <a:pt x="1025" y="6612"/>
                  <a:pt x="0" y="7386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7981411" y="1789586"/>
            <a:ext cx="200955" cy="215593"/>
          </a:xfrm>
          <a:custGeom>
            <a:rect b="b" l="l" r="r" t="t"/>
            <a:pathLst>
              <a:path extrusionOk="0" fill="none" h="6466" w="6027">
                <a:moveTo>
                  <a:pt x="0" y="6445"/>
                </a:moveTo>
                <a:cubicBezTo>
                  <a:pt x="607" y="6340"/>
                  <a:pt x="1235" y="6299"/>
                  <a:pt x="1842" y="6466"/>
                </a:cubicBezTo>
                <a:cubicBezTo>
                  <a:pt x="1862" y="6236"/>
                  <a:pt x="1758" y="6047"/>
                  <a:pt x="1590" y="5943"/>
                </a:cubicBezTo>
                <a:cubicBezTo>
                  <a:pt x="1653" y="5901"/>
                  <a:pt x="1737" y="5880"/>
                  <a:pt x="1800" y="5859"/>
                </a:cubicBezTo>
                <a:cubicBezTo>
                  <a:pt x="1737" y="5901"/>
                  <a:pt x="1653" y="5922"/>
                  <a:pt x="1590" y="5943"/>
                </a:cubicBezTo>
                <a:cubicBezTo>
                  <a:pt x="1862" y="5315"/>
                  <a:pt x="2386" y="2762"/>
                  <a:pt x="3411" y="4102"/>
                </a:cubicBezTo>
                <a:cubicBezTo>
                  <a:pt x="3118" y="3160"/>
                  <a:pt x="3599" y="2386"/>
                  <a:pt x="4457" y="1988"/>
                </a:cubicBezTo>
                <a:cubicBezTo>
                  <a:pt x="4855" y="1821"/>
                  <a:pt x="6026" y="1695"/>
                  <a:pt x="5880" y="1047"/>
                </a:cubicBezTo>
                <a:cubicBezTo>
                  <a:pt x="5650" y="1"/>
                  <a:pt x="2741" y="1444"/>
                  <a:pt x="1988" y="5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7563545" y="2135601"/>
            <a:ext cx="295815" cy="339793"/>
          </a:xfrm>
          <a:custGeom>
            <a:rect b="b" l="l" r="r" t="t"/>
            <a:pathLst>
              <a:path extrusionOk="0" fill="none" h="10191" w="8872">
                <a:moveTo>
                  <a:pt x="8872" y="4227"/>
                </a:moveTo>
                <a:cubicBezTo>
                  <a:pt x="8014" y="4039"/>
                  <a:pt x="7030" y="4478"/>
                  <a:pt x="6382" y="5022"/>
                </a:cubicBezTo>
                <a:cubicBezTo>
                  <a:pt x="6444" y="4939"/>
                  <a:pt x="6528" y="4855"/>
                  <a:pt x="6591" y="4771"/>
                </a:cubicBezTo>
                <a:cubicBezTo>
                  <a:pt x="6528" y="4813"/>
                  <a:pt x="6403" y="4960"/>
                  <a:pt x="6361" y="5022"/>
                </a:cubicBezTo>
                <a:cubicBezTo>
                  <a:pt x="6277" y="5232"/>
                  <a:pt x="6277" y="5483"/>
                  <a:pt x="6277" y="5755"/>
                </a:cubicBezTo>
                <a:cubicBezTo>
                  <a:pt x="4959" y="7052"/>
                  <a:pt x="5231" y="9144"/>
                  <a:pt x="3662" y="9939"/>
                </a:cubicBezTo>
                <a:cubicBezTo>
                  <a:pt x="2867" y="10190"/>
                  <a:pt x="1820" y="9939"/>
                  <a:pt x="1046" y="9416"/>
                </a:cubicBezTo>
                <a:cubicBezTo>
                  <a:pt x="0" y="8370"/>
                  <a:pt x="251" y="7052"/>
                  <a:pt x="523" y="5755"/>
                </a:cubicBezTo>
                <a:cubicBezTo>
                  <a:pt x="523" y="5483"/>
                  <a:pt x="251" y="5232"/>
                  <a:pt x="251" y="4960"/>
                </a:cubicBezTo>
                <a:cubicBezTo>
                  <a:pt x="502" y="5064"/>
                  <a:pt x="628" y="5294"/>
                  <a:pt x="586" y="5566"/>
                </a:cubicBezTo>
                <a:cubicBezTo>
                  <a:pt x="439" y="5399"/>
                  <a:pt x="314" y="5190"/>
                  <a:pt x="251" y="4960"/>
                </a:cubicBezTo>
                <a:cubicBezTo>
                  <a:pt x="1611" y="5001"/>
                  <a:pt x="3557" y="5671"/>
                  <a:pt x="4352" y="4123"/>
                </a:cubicBezTo>
                <a:cubicBezTo>
                  <a:pt x="5022" y="2825"/>
                  <a:pt x="3975" y="1256"/>
                  <a:pt x="2615" y="1047"/>
                </a:cubicBezTo>
                <a:cubicBezTo>
                  <a:pt x="3076" y="649"/>
                  <a:pt x="3201" y="1403"/>
                  <a:pt x="2615" y="1047"/>
                </a:cubicBezTo>
                <a:cubicBezTo>
                  <a:pt x="3118" y="879"/>
                  <a:pt x="3934" y="670"/>
                  <a:pt x="3913" y="1"/>
                </a:cubicBezTo>
                <a:cubicBezTo>
                  <a:pt x="4206" y="210"/>
                  <a:pt x="4582" y="273"/>
                  <a:pt x="4917" y="16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8198363" y="2438373"/>
            <a:ext cx="101194" cy="19572"/>
          </a:xfrm>
          <a:custGeom>
            <a:rect b="b" l="l" r="r" t="t"/>
            <a:pathLst>
              <a:path extrusionOk="0" fill="none" h="587" w="3035">
                <a:moveTo>
                  <a:pt x="3034" y="0"/>
                </a:moveTo>
                <a:cubicBezTo>
                  <a:pt x="2051" y="272"/>
                  <a:pt x="942" y="586"/>
                  <a:pt x="0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7693976" y="2406299"/>
            <a:ext cx="632807" cy="200255"/>
          </a:xfrm>
          <a:custGeom>
            <a:rect b="b" l="l" r="r" t="t"/>
            <a:pathLst>
              <a:path extrusionOk="0" fill="none" h="6006" w="18979">
                <a:moveTo>
                  <a:pt x="1" y="2406"/>
                </a:moveTo>
                <a:cubicBezTo>
                  <a:pt x="524" y="1820"/>
                  <a:pt x="1047" y="1820"/>
                  <a:pt x="1842" y="1569"/>
                </a:cubicBezTo>
                <a:cubicBezTo>
                  <a:pt x="2093" y="1569"/>
                  <a:pt x="2365" y="1046"/>
                  <a:pt x="2616" y="1046"/>
                </a:cubicBezTo>
                <a:cubicBezTo>
                  <a:pt x="3662" y="774"/>
                  <a:pt x="4981" y="0"/>
                  <a:pt x="6027" y="1046"/>
                </a:cubicBezTo>
                <a:cubicBezTo>
                  <a:pt x="7324" y="2615"/>
                  <a:pt x="7847" y="5231"/>
                  <a:pt x="10463" y="4959"/>
                </a:cubicBezTo>
                <a:cubicBezTo>
                  <a:pt x="11509" y="4959"/>
                  <a:pt x="12032" y="3913"/>
                  <a:pt x="13078" y="3913"/>
                </a:cubicBezTo>
                <a:cubicBezTo>
                  <a:pt x="15170" y="3913"/>
                  <a:pt x="18058" y="6005"/>
                  <a:pt x="18978" y="3118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7280311" y="1091953"/>
            <a:ext cx="103962" cy="27241"/>
          </a:xfrm>
          <a:custGeom>
            <a:rect b="b" l="l" r="r" t="t"/>
            <a:pathLst>
              <a:path extrusionOk="0" fill="none" h="817" w="3118">
                <a:moveTo>
                  <a:pt x="3118" y="1"/>
                </a:moveTo>
                <a:cubicBezTo>
                  <a:pt x="2051" y="168"/>
                  <a:pt x="942" y="231"/>
                  <a:pt x="0" y="817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7297748" y="1108023"/>
            <a:ext cx="106062" cy="46079"/>
          </a:xfrm>
          <a:custGeom>
            <a:rect b="b" l="l" r="r" t="t"/>
            <a:pathLst>
              <a:path extrusionOk="0" fill="none" h="1382" w="3181">
                <a:moveTo>
                  <a:pt x="1611" y="753"/>
                </a:moveTo>
                <a:cubicBezTo>
                  <a:pt x="1025" y="753"/>
                  <a:pt x="502" y="1067"/>
                  <a:pt x="0" y="1381"/>
                </a:cubicBezTo>
                <a:cubicBezTo>
                  <a:pt x="440" y="0"/>
                  <a:pt x="2072" y="272"/>
                  <a:pt x="3181" y="188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7426112" y="1124061"/>
            <a:ext cx="32809" cy="20972"/>
          </a:xfrm>
          <a:custGeom>
            <a:rect b="b" l="l" r="r" t="t"/>
            <a:pathLst>
              <a:path extrusionOk="0" fill="none" h="629" w="984">
                <a:moveTo>
                  <a:pt x="732" y="628"/>
                </a:moveTo>
                <a:cubicBezTo>
                  <a:pt x="816" y="586"/>
                  <a:pt x="900" y="544"/>
                  <a:pt x="983" y="523"/>
                </a:cubicBezTo>
                <a:lnTo>
                  <a:pt x="460" y="0"/>
                </a:lnTo>
                <a:cubicBezTo>
                  <a:pt x="335" y="168"/>
                  <a:pt x="188" y="314"/>
                  <a:pt x="0" y="44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7505631" y="1144299"/>
            <a:ext cx="75387" cy="25140"/>
          </a:xfrm>
          <a:custGeom>
            <a:rect b="b" l="l" r="r" t="t"/>
            <a:pathLst>
              <a:path extrusionOk="0" fill="none" h="754" w="2261">
                <a:moveTo>
                  <a:pt x="1193" y="753"/>
                </a:moveTo>
                <a:cubicBezTo>
                  <a:pt x="1549" y="565"/>
                  <a:pt x="1904" y="398"/>
                  <a:pt x="2260" y="188"/>
                </a:cubicBezTo>
                <a:cubicBezTo>
                  <a:pt x="1507" y="0"/>
                  <a:pt x="733" y="105"/>
                  <a:pt x="0" y="209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7437948" y="1290100"/>
            <a:ext cx="77488" cy="115832"/>
          </a:xfrm>
          <a:custGeom>
            <a:rect b="b" l="l" r="r" t="t"/>
            <a:pathLst>
              <a:path extrusionOk="0" fill="none" h="3474" w="2324">
                <a:moveTo>
                  <a:pt x="398" y="3411"/>
                </a:moveTo>
                <a:cubicBezTo>
                  <a:pt x="649" y="3474"/>
                  <a:pt x="900" y="3453"/>
                  <a:pt x="1152" y="3390"/>
                </a:cubicBezTo>
                <a:cubicBezTo>
                  <a:pt x="921" y="2846"/>
                  <a:pt x="22" y="3264"/>
                  <a:pt x="336" y="2344"/>
                </a:cubicBezTo>
                <a:cubicBezTo>
                  <a:pt x="628" y="2344"/>
                  <a:pt x="1152" y="2344"/>
                  <a:pt x="880" y="1821"/>
                </a:cubicBezTo>
                <a:cubicBezTo>
                  <a:pt x="628" y="1569"/>
                  <a:pt x="356" y="1297"/>
                  <a:pt x="1" y="963"/>
                </a:cubicBezTo>
                <a:cubicBezTo>
                  <a:pt x="147" y="1005"/>
                  <a:pt x="294" y="942"/>
                  <a:pt x="440" y="984"/>
                </a:cubicBezTo>
                <a:cubicBezTo>
                  <a:pt x="315" y="419"/>
                  <a:pt x="1486" y="1214"/>
                  <a:pt x="1758" y="1067"/>
                </a:cubicBezTo>
                <a:cubicBezTo>
                  <a:pt x="2323" y="753"/>
                  <a:pt x="817" y="398"/>
                  <a:pt x="796" y="0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6932895" y="1637516"/>
            <a:ext cx="300716" cy="229563"/>
          </a:xfrm>
          <a:custGeom>
            <a:rect b="b" l="l" r="r" t="t"/>
            <a:pathLst>
              <a:path extrusionOk="0" fill="none" h="6885" w="9019">
                <a:moveTo>
                  <a:pt x="774" y="0"/>
                </a:moveTo>
                <a:cubicBezTo>
                  <a:pt x="335" y="879"/>
                  <a:pt x="0" y="1737"/>
                  <a:pt x="858" y="2385"/>
                </a:cubicBezTo>
                <a:cubicBezTo>
                  <a:pt x="419" y="2637"/>
                  <a:pt x="419" y="1904"/>
                  <a:pt x="858" y="2385"/>
                </a:cubicBezTo>
                <a:cubicBezTo>
                  <a:pt x="84" y="2888"/>
                  <a:pt x="126" y="3746"/>
                  <a:pt x="795" y="4331"/>
                </a:cubicBezTo>
                <a:cubicBezTo>
                  <a:pt x="858" y="4248"/>
                  <a:pt x="963" y="4164"/>
                  <a:pt x="1004" y="4059"/>
                </a:cubicBezTo>
                <a:cubicBezTo>
                  <a:pt x="251" y="4980"/>
                  <a:pt x="2218" y="6214"/>
                  <a:pt x="2678" y="5524"/>
                </a:cubicBezTo>
                <a:cubicBezTo>
                  <a:pt x="3285" y="5859"/>
                  <a:pt x="3160" y="6884"/>
                  <a:pt x="3996" y="6842"/>
                </a:cubicBezTo>
                <a:cubicBezTo>
                  <a:pt x="3829" y="6759"/>
                  <a:pt x="3745" y="6759"/>
                  <a:pt x="3578" y="6759"/>
                </a:cubicBezTo>
                <a:cubicBezTo>
                  <a:pt x="3745" y="6863"/>
                  <a:pt x="3787" y="6863"/>
                  <a:pt x="3996" y="6842"/>
                </a:cubicBezTo>
                <a:cubicBezTo>
                  <a:pt x="3473" y="6319"/>
                  <a:pt x="3996" y="5524"/>
                  <a:pt x="4520" y="5001"/>
                </a:cubicBezTo>
                <a:lnTo>
                  <a:pt x="4520" y="4478"/>
                </a:lnTo>
                <a:cubicBezTo>
                  <a:pt x="4771" y="3704"/>
                  <a:pt x="5817" y="3181"/>
                  <a:pt x="5566" y="2134"/>
                </a:cubicBezTo>
                <a:cubicBezTo>
                  <a:pt x="5942" y="2072"/>
                  <a:pt x="5817" y="3076"/>
                  <a:pt x="5566" y="2134"/>
                </a:cubicBezTo>
                <a:cubicBezTo>
                  <a:pt x="5942" y="2072"/>
                  <a:pt x="6549" y="1904"/>
                  <a:pt x="6821" y="1611"/>
                </a:cubicBezTo>
                <a:cubicBezTo>
                  <a:pt x="7135" y="1256"/>
                  <a:pt x="6989" y="753"/>
                  <a:pt x="7658" y="816"/>
                </a:cubicBezTo>
                <a:cubicBezTo>
                  <a:pt x="7553" y="900"/>
                  <a:pt x="7491" y="1005"/>
                  <a:pt x="7386" y="1088"/>
                </a:cubicBezTo>
                <a:cubicBezTo>
                  <a:pt x="7972" y="1109"/>
                  <a:pt x="8830" y="1088"/>
                  <a:pt x="9018" y="419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6736848" y="1147766"/>
            <a:ext cx="184217" cy="249102"/>
          </a:xfrm>
          <a:custGeom>
            <a:rect b="b" l="l" r="r" t="t"/>
            <a:pathLst>
              <a:path extrusionOk="0" fill="none" h="7471" w="5525">
                <a:moveTo>
                  <a:pt x="3014" y="1"/>
                </a:moveTo>
                <a:cubicBezTo>
                  <a:pt x="2888" y="147"/>
                  <a:pt x="2721" y="273"/>
                  <a:pt x="2553" y="336"/>
                </a:cubicBezTo>
                <a:cubicBezTo>
                  <a:pt x="4060" y="1507"/>
                  <a:pt x="1214" y="1549"/>
                  <a:pt x="524" y="1968"/>
                </a:cubicBezTo>
                <a:cubicBezTo>
                  <a:pt x="63" y="2240"/>
                  <a:pt x="1" y="2658"/>
                  <a:pt x="524" y="2930"/>
                </a:cubicBezTo>
                <a:cubicBezTo>
                  <a:pt x="942" y="3139"/>
                  <a:pt x="1591" y="2972"/>
                  <a:pt x="2030" y="2951"/>
                </a:cubicBezTo>
                <a:cubicBezTo>
                  <a:pt x="1737" y="3181"/>
                  <a:pt x="1340" y="3223"/>
                  <a:pt x="984" y="3223"/>
                </a:cubicBezTo>
                <a:cubicBezTo>
                  <a:pt x="1277" y="3809"/>
                  <a:pt x="1089" y="3767"/>
                  <a:pt x="879" y="4374"/>
                </a:cubicBezTo>
                <a:cubicBezTo>
                  <a:pt x="691" y="4897"/>
                  <a:pt x="837" y="5211"/>
                  <a:pt x="1444" y="5315"/>
                </a:cubicBezTo>
                <a:cubicBezTo>
                  <a:pt x="1151" y="5357"/>
                  <a:pt x="1716" y="5315"/>
                  <a:pt x="1863" y="5274"/>
                </a:cubicBezTo>
                <a:cubicBezTo>
                  <a:pt x="2553" y="5315"/>
                  <a:pt x="2825" y="4269"/>
                  <a:pt x="3871" y="5043"/>
                </a:cubicBezTo>
                <a:cubicBezTo>
                  <a:pt x="4646" y="5566"/>
                  <a:pt x="5169" y="6362"/>
                  <a:pt x="5524" y="747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5460911" y="1519621"/>
            <a:ext cx="52348" cy="16771"/>
          </a:xfrm>
          <a:custGeom>
            <a:rect b="b" l="l" r="r" t="t"/>
            <a:pathLst>
              <a:path extrusionOk="0" fill="none" h="503" w="1570">
                <a:moveTo>
                  <a:pt x="0" y="0"/>
                </a:moveTo>
                <a:cubicBezTo>
                  <a:pt x="523" y="188"/>
                  <a:pt x="1046" y="377"/>
                  <a:pt x="1570" y="50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5187074" y="2032555"/>
            <a:ext cx="68467" cy="8514"/>
          </a:xfrm>
          <a:custGeom>
            <a:rect b="b" l="l" r="r" t="t"/>
            <a:pathLst>
              <a:path extrusionOk="0" fill="none" h="315" w="2533">
                <a:moveTo>
                  <a:pt x="1" y="1"/>
                </a:moveTo>
                <a:cubicBezTo>
                  <a:pt x="838" y="106"/>
                  <a:pt x="1675" y="273"/>
                  <a:pt x="2532" y="315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4812123" y="1583103"/>
            <a:ext cx="162578" cy="306984"/>
          </a:xfrm>
          <a:custGeom>
            <a:rect b="b" l="l" r="r" t="t"/>
            <a:pathLst>
              <a:path extrusionOk="0" fill="none" h="9207" w="4876">
                <a:moveTo>
                  <a:pt x="2825" y="9186"/>
                </a:moveTo>
                <a:cubicBezTo>
                  <a:pt x="2637" y="8621"/>
                  <a:pt x="2134" y="9186"/>
                  <a:pt x="1800" y="9186"/>
                </a:cubicBezTo>
                <a:cubicBezTo>
                  <a:pt x="1381" y="9207"/>
                  <a:pt x="879" y="8746"/>
                  <a:pt x="1444" y="8474"/>
                </a:cubicBezTo>
                <a:cubicBezTo>
                  <a:pt x="1381" y="8746"/>
                  <a:pt x="1967" y="8935"/>
                  <a:pt x="1716" y="8349"/>
                </a:cubicBezTo>
                <a:cubicBezTo>
                  <a:pt x="1570" y="7951"/>
                  <a:pt x="1026" y="7784"/>
                  <a:pt x="837" y="7449"/>
                </a:cubicBezTo>
                <a:cubicBezTo>
                  <a:pt x="0" y="6068"/>
                  <a:pt x="2804" y="5064"/>
                  <a:pt x="3767" y="5126"/>
                </a:cubicBezTo>
                <a:cubicBezTo>
                  <a:pt x="3662" y="5147"/>
                  <a:pt x="3536" y="5168"/>
                  <a:pt x="3432" y="5189"/>
                </a:cubicBezTo>
                <a:cubicBezTo>
                  <a:pt x="3746" y="6256"/>
                  <a:pt x="4687" y="3473"/>
                  <a:pt x="4750" y="3390"/>
                </a:cubicBezTo>
                <a:cubicBezTo>
                  <a:pt x="4290" y="3369"/>
                  <a:pt x="4018" y="3787"/>
                  <a:pt x="3599" y="3913"/>
                </a:cubicBezTo>
                <a:cubicBezTo>
                  <a:pt x="3264" y="4017"/>
                  <a:pt x="2762" y="3976"/>
                  <a:pt x="2427" y="3934"/>
                </a:cubicBezTo>
                <a:cubicBezTo>
                  <a:pt x="1862" y="3892"/>
                  <a:pt x="565" y="3620"/>
                  <a:pt x="461" y="2867"/>
                </a:cubicBezTo>
                <a:cubicBezTo>
                  <a:pt x="293" y="1548"/>
                  <a:pt x="4562" y="2992"/>
                  <a:pt x="4875" y="1381"/>
                </a:cubicBezTo>
                <a:cubicBezTo>
                  <a:pt x="3913" y="1193"/>
                  <a:pt x="3160" y="544"/>
                  <a:pt x="2386" y="0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5003969" y="1922817"/>
            <a:ext cx="7702" cy="39811"/>
          </a:xfrm>
          <a:custGeom>
            <a:rect b="b" l="l" r="r" t="t"/>
            <a:pathLst>
              <a:path extrusionOk="0" fill="none" h="1194" w="231">
                <a:moveTo>
                  <a:pt x="21" y="1194"/>
                </a:moveTo>
                <a:cubicBezTo>
                  <a:pt x="230" y="817"/>
                  <a:pt x="230" y="378"/>
                  <a:pt x="0" y="1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5095357" y="1815392"/>
            <a:ext cx="82356" cy="70486"/>
          </a:xfrm>
          <a:custGeom>
            <a:rect b="b" l="l" r="r" t="t"/>
            <a:pathLst>
              <a:path extrusionOk="0" fill="none" h="2114" w="2470">
                <a:moveTo>
                  <a:pt x="2406" y="754"/>
                </a:moveTo>
                <a:cubicBezTo>
                  <a:pt x="2469" y="1"/>
                  <a:pt x="1988" y="43"/>
                  <a:pt x="1339" y="273"/>
                </a:cubicBezTo>
                <a:cubicBezTo>
                  <a:pt x="544" y="545"/>
                  <a:pt x="42" y="1298"/>
                  <a:pt x="0" y="2114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5204883" y="1827961"/>
            <a:ext cx="79555" cy="29341"/>
          </a:xfrm>
          <a:custGeom>
            <a:rect b="b" l="l" r="r" t="t"/>
            <a:pathLst>
              <a:path extrusionOk="0" fill="none" h="880" w="2386">
                <a:moveTo>
                  <a:pt x="2386" y="795"/>
                </a:moveTo>
                <a:cubicBezTo>
                  <a:pt x="2072" y="461"/>
                  <a:pt x="1632" y="0"/>
                  <a:pt x="1109" y="0"/>
                </a:cubicBezTo>
                <a:cubicBezTo>
                  <a:pt x="502" y="0"/>
                  <a:pt x="356" y="502"/>
                  <a:pt x="0" y="879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393928" y="1978631"/>
            <a:ext cx="156310" cy="203756"/>
          </a:xfrm>
          <a:custGeom>
            <a:rect b="b" l="l" r="r" t="t"/>
            <a:pathLst>
              <a:path extrusionOk="0" fill="none" h="6111" w="4688">
                <a:moveTo>
                  <a:pt x="4018" y="6111"/>
                </a:moveTo>
                <a:cubicBezTo>
                  <a:pt x="3369" y="5776"/>
                  <a:pt x="2658" y="5483"/>
                  <a:pt x="1926" y="5295"/>
                </a:cubicBezTo>
                <a:cubicBezTo>
                  <a:pt x="4687" y="4081"/>
                  <a:pt x="105" y="1465"/>
                  <a:pt x="1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5594143" y="2218621"/>
            <a:ext cx="55148" cy="34209"/>
          </a:xfrm>
          <a:custGeom>
            <a:rect b="b" l="l" r="r" t="t"/>
            <a:pathLst>
              <a:path extrusionOk="0" fill="none" h="1026" w="1654">
                <a:moveTo>
                  <a:pt x="314" y="1026"/>
                </a:moveTo>
                <a:cubicBezTo>
                  <a:pt x="1" y="607"/>
                  <a:pt x="105" y="210"/>
                  <a:pt x="628" y="210"/>
                </a:cubicBezTo>
                <a:cubicBezTo>
                  <a:pt x="921" y="231"/>
                  <a:pt x="1654" y="754"/>
                  <a:pt x="1570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5582273" y="2358854"/>
            <a:ext cx="80289" cy="320955"/>
          </a:xfrm>
          <a:custGeom>
            <a:rect b="b" l="l" r="r" t="t"/>
            <a:pathLst>
              <a:path extrusionOk="0" fill="none" h="9626" w="2408">
                <a:moveTo>
                  <a:pt x="2407" y="9625"/>
                </a:moveTo>
                <a:cubicBezTo>
                  <a:pt x="1215" y="6612"/>
                  <a:pt x="461" y="3160"/>
                  <a:pt x="1" y="0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5885045" y="2919721"/>
            <a:ext cx="212125" cy="91425"/>
          </a:xfrm>
          <a:custGeom>
            <a:rect b="b" l="l" r="r" t="t"/>
            <a:pathLst>
              <a:path extrusionOk="0" fill="none" h="2742" w="6362">
                <a:moveTo>
                  <a:pt x="6362" y="2742"/>
                </a:moveTo>
                <a:cubicBezTo>
                  <a:pt x="5274" y="1884"/>
                  <a:pt x="4248" y="1779"/>
                  <a:pt x="2930" y="1591"/>
                </a:cubicBezTo>
                <a:cubicBezTo>
                  <a:pt x="1737" y="1424"/>
                  <a:pt x="670" y="1068"/>
                  <a:pt x="1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6290375" y="3138773"/>
            <a:ext cx="73287" cy="150741"/>
          </a:xfrm>
          <a:custGeom>
            <a:rect b="b" l="l" r="r" t="t"/>
            <a:pathLst>
              <a:path extrusionOk="0" fill="none" h="4521" w="2198">
                <a:moveTo>
                  <a:pt x="628" y="4520"/>
                </a:moveTo>
                <a:cubicBezTo>
                  <a:pt x="1130" y="3621"/>
                  <a:pt x="2197" y="2135"/>
                  <a:pt x="2093" y="1047"/>
                </a:cubicBezTo>
                <a:cubicBezTo>
                  <a:pt x="1988" y="147"/>
                  <a:pt x="712" y="1"/>
                  <a:pt x="0" y="4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6288275" y="3384332"/>
            <a:ext cx="98394" cy="200255"/>
          </a:xfrm>
          <a:custGeom>
            <a:rect b="b" l="l" r="r" t="t"/>
            <a:pathLst>
              <a:path extrusionOk="0" fill="none" h="6006" w="2951">
                <a:moveTo>
                  <a:pt x="2951" y="6006"/>
                </a:moveTo>
                <a:cubicBezTo>
                  <a:pt x="1403" y="4416"/>
                  <a:pt x="1" y="2323"/>
                  <a:pt x="84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6434776" y="3735249"/>
            <a:ext cx="41211" cy="253270"/>
          </a:xfrm>
          <a:custGeom>
            <a:rect b="b" l="l" r="r" t="t"/>
            <a:pathLst>
              <a:path extrusionOk="0" fill="none" h="7596" w="1236">
                <a:moveTo>
                  <a:pt x="1" y="7596"/>
                </a:moveTo>
                <a:cubicBezTo>
                  <a:pt x="586" y="6550"/>
                  <a:pt x="586" y="5252"/>
                  <a:pt x="733" y="4060"/>
                </a:cubicBezTo>
                <a:cubicBezTo>
                  <a:pt x="879" y="2721"/>
                  <a:pt x="1047" y="1361"/>
                  <a:pt x="1235" y="0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6455714" y="4213829"/>
            <a:ext cx="96293" cy="167446"/>
          </a:xfrm>
          <a:custGeom>
            <a:rect b="b" l="l" r="r" t="t"/>
            <a:pathLst>
              <a:path extrusionOk="0" fill="none" h="5022" w="2888">
                <a:moveTo>
                  <a:pt x="2407" y="0"/>
                </a:moveTo>
                <a:cubicBezTo>
                  <a:pt x="2616" y="439"/>
                  <a:pt x="2888" y="963"/>
                  <a:pt x="2365" y="1486"/>
                </a:cubicBezTo>
                <a:cubicBezTo>
                  <a:pt x="1842" y="1758"/>
                  <a:pt x="1046" y="2281"/>
                  <a:pt x="1318" y="2804"/>
                </a:cubicBezTo>
                <a:cubicBezTo>
                  <a:pt x="1570" y="3850"/>
                  <a:pt x="523" y="4624"/>
                  <a:pt x="0" y="502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6659430" y="3972438"/>
            <a:ext cx="48847" cy="70486"/>
          </a:xfrm>
          <a:custGeom>
            <a:rect b="b" l="l" r="r" t="t"/>
            <a:pathLst>
              <a:path extrusionOk="0" fill="none" h="2114" w="1465">
                <a:moveTo>
                  <a:pt x="1088" y="1"/>
                </a:moveTo>
                <a:cubicBezTo>
                  <a:pt x="1465" y="921"/>
                  <a:pt x="1067" y="1967"/>
                  <a:pt x="0" y="2114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6720111" y="3902688"/>
            <a:ext cx="71886" cy="48847"/>
          </a:xfrm>
          <a:custGeom>
            <a:rect b="b" l="l" r="r" t="t"/>
            <a:pathLst>
              <a:path extrusionOk="0" fill="none" h="1465" w="2156">
                <a:moveTo>
                  <a:pt x="2155" y="0"/>
                </a:moveTo>
                <a:cubicBezTo>
                  <a:pt x="1632" y="732"/>
                  <a:pt x="879" y="1297"/>
                  <a:pt x="0" y="1465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6874281" y="3555973"/>
            <a:ext cx="161178" cy="177916"/>
          </a:xfrm>
          <a:custGeom>
            <a:rect b="b" l="l" r="r" t="t"/>
            <a:pathLst>
              <a:path extrusionOk="0" fill="none" h="5336" w="4834">
                <a:moveTo>
                  <a:pt x="4625" y="0"/>
                </a:moveTo>
                <a:cubicBezTo>
                  <a:pt x="4834" y="1297"/>
                  <a:pt x="4771" y="2804"/>
                  <a:pt x="3683" y="3745"/>
                </a:cubicBezTo>
                <a:cubicBezTo>
                  <a:pt x="2658" y="4624"/>
                  <a:pt x="1089" y="4457"/>
                  <a:pt x="0" y="5336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6981006" y="3307613"/>
            <a:ext cx="145140" cy="168146"/>
          </a:xfrm>
          <a:custGeom>
            <a:rect b="b" l="l" r="r" t="t"/>
            <a:pathLst>
              <a:path extrusionOk="0" fill="none" h="5043" w="4353">
                <a:moveTo>
                  <a:pt x="1" y="0"/>
                </a:moveTo>
                <a:cubicBezTo>
                  <a:pt x="1110" y="314"/>
                  <a:pt x="2533" y="356"/>
                  <a:pt x="3349" y="1277"/>
                </a:cubicBezTo>
                <a:cubicBezTo>
                  <a:pt x="4353" y="2448"/>
                  <a:pt x="3872" y="4185"/>
                  <a:pt x="2742" y="5043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6282006" y="3112967"/>
            <a:ext cx="28641" cy="2834"/>
          </a:xfrm>
          <a:custGeom>
            <a:rect b="b" l="l" r="r" t="t"/>
            <a:pathLst>
              <a:path extrusionOk="0" fill="none" h="85" w="859">
                <a:moveTo>
                  <a:pt x="0" y="63"/>
                </a:moveTo>
                <a:cubicBezTo>
                  <a:pt x="293" y="84"/>
                  <a:pt x="565" y="42"/>
                  <a:pt x="858" y="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5976434" y="2524894"/>
            <a:ext cx="453525" cy="560221"/>
          </a:xfrm>
          <a:custGeom>
            <a:rect b="b" l="l" r="r" t="t"/>
            <a:pathLst>
              <a:path extrusionOk="0" fill="none" h="16802" w="13602">
                <a:moveTo>
                  <a:pt x="13601" y="0"/>
                </a:moveTo>
                <a:cubicBezTo>
                  <a:pt x="13266" y="1235"/>
                  <a:pt x="11634" y="1360"/>
                  <a:pt x="10986" y="2364"/>
                </a:cubicBezTo>
                <a:cubicBezTo>
                  <a:pt x="10337" y="3348"/>
                  <a:pt x="10839" y="4436"/>
                  <a:pt x="10944" y="5482"/>
                </a:cubicBezTo>
                <a:cubicBezTo>
                  <a:pt x="11007" y="6110"/>
                  <a:pt x="10944" y="7386"/>
                  <a:pt x="10002" y="6737"/>
                </a:cubicBezTo>
                <a:cubicBezTo>
                  <a:pt x="9040" y="6089"/>
                  <a:pt x="9354" y="4624"/>
                  <a:pt x="8893" y="3766"/>
                </a:cubicBezTo>
                <a:cubicBezTo>
                  <a:pt x="8705" y="4164"/>
                  <a:pt x="6696" y="3850"/>
                  <a:pt x="6278" y="3766"/>
                </a:cubicBezTo>
                <a:cubicBezTo>
                  <a:pt x="6299" y="4289"/>
                  <a:pt x="5608" y="4331"/>
                  <a:pt x="5483" y="4812"/>
                </a:cubicBezTo>
                <a:cubicBezTo>
                  <a:pt x="4541" y="4080"/>
                  <a:pt x="3349" y="4959"/>
                  <a:pt x="2344" y="5064"/>
                </a:cubicBezTo>
                <a:cubicBezTo>
                  <a:pt x="2553" y="5064"/>
                  <a:pt x="2742" y="5084"/>
                  <a:pt x="2930" y="5126"/>
                </a:cubicBezTo>
                <a:cubicBezTo>
                  <a:pt x="2658" y="5273"/>
                  <a:pt x="2344" y="5419"/>
                  <a:pt x="2051" y="5566"/>
                </a:cubicBezTo>
                <a:cubicBezTo>
                  <a:pt x="2323" y="5377"/>
                  <a:pt x="2616" y="5231"/>
                  <a:pt x="2930" y="5126"/>
                </a:cubicBezTo>
                <a:cubicBezTo>
                  <a:pt x="1256" y="6424"/>
                  <a:pt x="1" y="9437"/>
                  <a:pt x="1424" y="11320"/>
                </a:cubicBezTo>
                <a:cubicBezTo>
                  <a:pt x="2135" y="12261"/>
                  <a:pt x="3641" y="12763"/>
                  <a:pt x="4604" y="11926"/>
                </a:cubicBezTo>
                <a:cubicBezTo>
                  <a:pt x="5357" y="11278"/>
                  <a:pt x="5399" y="9939"/>
                  <a:pt x="6529" y="9771"/>
                </a:cubicBezTo>
                <a:cubicBezTo>
                  <a:pt x="6487" y="9939"/>
                  <a:pt x="6445" y="10064"/>
                  <a:pt x="6341" y="10190"/>
                </a:cubicBezTo>
                <a:cubicBezTo>
                  <a:pt x="6382" y="10022"/>
                  <a:pt x="6424" y="9918"/>
                  <a:pt x="6529" y="9771"/>
                </a:cubicBezTo>
                <a:cubicBezTo>
                  <a:pt x="6278" y="10671"/>
                  <a:pt x="4897" y="13161"/>
                  <a:pt x="6341" y="13705"/>
                </a:cubicBezTo>
                <a:cubicBezTo>
                  <a:pt x="6947" y="13935"/>
                  <a:pt x="7617" y="13391"/>
                  <a:pt x="8077" y="14040"/>
                </a:cubicBezTo>
                <a:cubicBezTo>
                  <a:pt x="8349" y="14458"/>
                  <a:pt x="8391" y="15337"/>
                  <a:pt x="7847" y="15525"/>
                </a:cubicBezTo>
                <a:cubicBezTo>
                  <a:pt x="8056" y="15923"/>
                  <a:pt x="8056" y="16383"/>
                  <a:pt x="8119" y="16802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6512928" y="2289071"/>
            <a:ext cx="87924" cy="84457"/>
          </a:xfrm>
          <a:custGeom>
            <a:rect b="b" l="l" r="r" t="t"/>
            <a:pathLst>
              <a:path extrusionOk="0" fill="none" h="2533" w="2637">
                <a:moveTo>
                  <a:pt x="2636" y="1"/>
                </a:moveTo>
                <a:cubicBezTo>
                  <a:pt x="2302" y="126"/>
                  <a:pt x="0" y="1486"/>
                  <a:pt x="1172" y="1947"/>
                </a:cubicBezTo>
                <a:cubicBezTo>
                  <a:pt x="837" y="2156"/>
                  <a:pt x="481" y="2344"/>
                  <a:pt x="147" y="2533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6612685" y="2149571"/>
            <a:ext cx="69086" cy="51648"/>
          </a:xfrm>
          <a:custGeom>
            <a:rect b="b" l="l" r="r" t="t"/>
            <a:pathLst>
              <a:path extrusionOk="0" fill="none" h="1549" w="2072">
                <a:moveTo>
                  <a:pt x="42" y="523"/>
                </a:moveTo>
                <a:cubicBezTo>
                  <a:pt x="21" y="649"/>
                  <a:pt x="0" y="774"/>
                  <a:pt x="0" y="900"/>
                </a:cubicBezTo>
                <a:cubicBezTo>
                  <a:pt x="168" y="774"/>
                  <a:pt x="251" y="607"/>
                  <a:pt x="230" y="419"/>
                </a:cubicBezTo>
                <a:cubicBezTo>
                  <a:pt x="126" y="565"/>
                  <a:pt x="42" y="712"/>
                  <a:pt x="0" y="900"/>
                </a:cubicBezTo>
                <a:cubicBezTo>
                  <a:pt x="691" y="481"/>
                  <a:pt x="2072" y="0"/>
                  <a:pt x="1632" y="1381"/>
                </a:cubicBezTo>
                <a:cubicBezTo>
                  <a:pt x="1632" y="1297"/>
                  <a:pt x="1632" y="1235"/>
                  <a:pt x="1632" y="1151"/>
                </a:cubicBezTo>
                <a:cubicBezTo>
                  <a:pt x="1632" y="1235"/>
                  <a:pt x="1632" y="1297"/>
                  <a:pt x="1632" y="1381"/>
                </a:cubicBezTo>
                <a:cubicBezTo>
                  <a:pt x="1548" y="1276"/>
                  <a:pt x="1402" y="1235"/>
                  <a:pt x="1318" y="1151"/>
                </a:cubicBezTo>
                <a:cubicBezTo>
                  <a:pt x="1256" y="1276"/>
                  <a:pt x="1151" y="1423"/>
                  <a:pt x="1109" y="1548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6631523" y="2112596"/>
            <a:ext cx="141639" cy="27941"/>
          </a:xfrm>
          <a:custGeom>
            <a:rect b="b" l="l" r="r" t="t"/>
            <a:pathLst>
              <a:path extrusionOk="0" fill="none" h="838" w="4248">
                <a:moveTo>
                  <a:pt x="4248" y="147"/>
                </a:moveTo>
                <a:cubicBezTo>
                  <a:pt x="2908" y="607"/>
                  <a:pt x="1130" y="0"/>
                  <a:pt x="0" y="837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6731980" y="1890043"/>
            <a:ext cx="96293" cy="177949"/>
          </a:xfrm>
          <a:custGeom>
            <a:rect b="b" l="l" r="r" t="t"/>
            <a:pathLst>
              <a:path extrusionOk="0" fill="none" h="5337" w="2888">
                <a:moveTo>
                  <a:pt x="0" y="1"/>
                </a:moveTo>
                <a:cubicBezTo>
                  <a:pt x="293" y="1109"/>
                  <a:pt x="1151" y="1821"/>
                  <a:pt x="1841" y="2700"/>
                </a:cubicBezTo>
                <a:cubicBezTo>
                  <a:pt x="2595" y="3662"/>
                  <a:pt x="2134" y="3955"/>
                  <a:pt x="1276" y="4583"/>
                </a:cubicBezTo>
                <a:cubicBezTo>
                  <a:pt x="1297" y="4520"/>
                  <a:pt x="1360" y="4436"/>
                  <a:pt x="1402" y="4374"/>
                </a:cubicBezTo>
                <a:cubicBezTo>
                  <a:pt x="1360" y="4436"/>
                  <a:pt x="1318" y="4520"/>
                  <a:pt x="1276" y="4583"/>
                </a:cubicBezTo>
                <a:cubicBezTo>
                  <a:pt x="2197" y="4081"/>
                  <a:pt x="2888" y="4185"/>
                  <a:pt x="2636" y="5336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6200387" y="1800755"/>
            <a:ext cx="222561" cy="295815"/>
          </a:xfrm>
          <a:custGeom>
            <a:rect b="b" l="l" r="r" t="t"/>
            <a:pathLst>
              <a:path extrusionOk="0" fill="none" h="8872" w="6675">
                <a:moveTo>
                  <a:pt x="1465" y="0"/>
                </a:moveTo>
                <a:cubicBezTo>
                  <a:pt x="733" y="1088"/>
                  <a:pt x="0" y="2155"/>
                  <a:pt x="1088" y="3285"/>
                </a:cubicBezTo>
                <a:cubicBezTo>
                  <a:pt x="1821" y="4039"/>
                  <a:pt x="2846" y="4373"/>
                  <a:pt x="3787" y="4792"/>
                </a:cubicBezTo>
                <a:cubicBezTo>
                  <a:pt x="4603" y="5168"/>
                  <a:pt x="5691" y="5629"/>
                  <a:pt x="5922" y="6591"/>
                </a:cubicBezTo>
                <a:cubicBezTo>
                  <a:pt x="6089" y="7324"/>
                  <a:pt x="5629" y="8642"/>
                  <a:pt x="6675" y="8872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6372695" y="1646585"/>
            <a:ext cx="31409" cy="9803"/>
          </a:xfrm>
          <a:custGeom>
            <a:rect b="b" l="l" r="r" t="t"/>
            <a:pathLst>
              <a:path extrusionOk="0" fill="none" h="294" w="942">
                <a:moveTo>
                  <a:pt x="942" y="0"/>
                </a:moveTo>
                <a:cubicBezTo>
                  <a:pt x="607" y="0"/>
                  <a:pt x="272" y="84"/>
                  <a:pt x="0" y="293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6448046" y="1525189"/>
            <a:ext cx="38377" cy="60717"/>
          </a:xfrm>
          <a:custGeom>
            <a:rect b="b" l="l" r="r" t="t"/>
            <a:pathLst>
              <a:path extrusionOk="0" fill="none" h="1821" w="1151">
                <a:moveTo>
                  <a:pt x="0" y="356"/>
                </a:moveTo>
                <a:cubicBezTo>
                  <a:pt x="42" y="231"/>
                  <a:pt x="147" y="84"/>
                  <a:pt x="230" y="0"/>
                </a:cubicBezTo>
                <a:cubicBezTo>
                  <a:pt x="774" y="440"/>
                  <a:pt x="1151" y="1109"/>
                  <a:pt x="1130" y="1821"/>
                </a:cubicBezTo>
              </a:path>
            </a:pathLst>
          </a:custGeom>
          <a:noFill/>
          <a:ln cap="flat" cmpd="sng" w="9525">
            <a:solidFill>
              <a:srgbClr val="4A94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6328751" y="1517521"/>
            <a:ext cx="28641" cy="82356"/>
          </a:xfrm>
          <a:custGeom>
            <a:rect b="b" l="l" r="r" t="t"/>
            <a:pathLst>
              <a:path extrusionOk="0" fill="none" h="2470" w="859">
                <a:moveTo>
                  <a:pt x="126" y="0"/>
                </a:moveTo>
                <a:cubicBezTo>
                  <a:pt x="42" y="440"/>
                  <a:pt x="0" y="2469"/>
                  <a:pt x="858" y="1402"/>
                </a:cubicBezTo>
              </a:path>
            </a:pathLst>
          </a:custGeom>
          <a:noFill/>
          <a:ln cap="flat" cmpd="sng" w="9525">
            <a:solidFill>
              <a:srgbClr val="FF47E3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6248498" y="1449838"/>
            <a:ext cx="50280" cy="140972"/>
          </a:xfrm>
          <a:custGeom>
            <a:rect b="b" l="l" r="r" t="t"/>
            <a:pathLst>
              <a:path extrusionOk="0" fill="none" h="4228" w="1508">
                <a:moveTo>
                  <a:pt x="671" y="4227"/>
                </a:moveTo>
                <a:cubicBezTo>
                  <a:pt x="901" y="3893"/>
                  <a:pt x="1173" y="3558"/>
                  <a:pt x="1507" y="3307"/>
                </a:cubicBezTo>
                <a:cubicBezTo>
                  <a:pt x="880" y="2637"/>
                  <a:pt x="1" y="670"/>
                  <a:pt x="1047" y="1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6129237" y="1565666"/>
            <a:ext cx="114431" cy="24440"/>
          </a:xfrm>
          <a:custGeom>
            <a:rect b="b" l="l" r="r" t="t"/>
            <a:pathLst>
              <a:path extrusionOk="0" fill="none" h="733" w="3432">
                <a:moveTo>
                  <a:pt x="0" y="586"/>
                </a:moveTo>
                <a:cubicBezTo>
                  <a:pt x="1025" y="732"/>
                  <a:pt x="2574" y="0"/>
                  <a:pt x="3432" y="732"/>
                </a:cubicBezTo>
              </a:path>
            </a:pathLst>
          </a:custGeom>
          <a:noFill/>
          <a:ln cap="flat" cmpd="sng" w="9525">
            <a:solidFill>
              <a:srgbClr val="913DFF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5850170" y="1525889"/>
            <a:ext cx="197454" cy="85857"/>
          </a:xfrm>
          <a:custGeom>
            <a:rect b="b" l="l" r="r" t="t"/>
            <a:pathLst>
              <a:path extrusionOk="0" fill="none" h="2575" w="5922">
                <a:moveTo>
                  <a:pt x="1" y="0"/>
                </a:moveTo>
                <a:cubicBezTo>
                  <a:pt x="754" y="189"/>
                  <a:pt x="1570" y="314"/>
                  <a:pt x="2219" y="775"/>
                </a:cubicBezTo>
                <a:cubicBezTo>
                  <a:pt x="1821" y="691"/>
                  <a:pt x="1737" y="1068"/>
                  <a:pt x="1842" y="1381"/>
                </a:cubicBezTo>
                <a:cubicBezTo>
                  <a:pt x="1988" y="1821"/>
                  <a:pt x="2365" y="1779"/>
                  <a:pt x="2742" y="1842"/>
                </a:cubicBezTo>
                <a:cubicBezTo>
                  <a:pt x="3809" y="2009"/>
                  <a:pt x="4834" y="2511"/>
                  <a:pt x="5922" y="2574"/>
                </a:cubicBezTo>
              </a:path>
            </a:pathLst>
          </a:custGeom>
          <a:noFill/>
          <a:ln cap="flat" cmpd="sng" w="9525">
            <a:solidFill>
              <a:srgbClr val="B7EB00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28"/>
          <p:cNvCxnSpPr>
            <a:stCxn id="279" idx="6"/>
          </p:cNvCxnSpPr>
          <p:nvPr/>
        </p:nvCxnSpPr>
        <p:spPr>
          <a:xfrm>
            <a:off x="6115412" y="2198861"/>
            <a:ext cx="1548600" cy="2112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0" name="Google Shape;280;p28"/>
          <p:cNvCxnSpPr/>
          <p:nvPr/>
        </p:nvCxnSpPr>
        <p:spPr>
          <a:xfrm>
            <a:off x="6083108" y="2212854"/>
            <a:ext cx="585300" cy="13200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1" name="Google Shape;281;p28"/>
          <p:cNvCxnSpPr>
            <a:stCxn id="282" idx="6"/>
          </p:cNvCxnSpPr>
          <p:nvPr/>
        </p:nvCxnSpPr>
        <p:spPr>
          <a:xfrm flipH="1" rot="10800000">
            <a:off x="6717789" y="2746778"/>
            <a:ext cx="1996200" cy="7908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3" name="Google Shape;283;p28"/>
          <p:cNvCxnSpPr>
            <a:endCxn id="284" idx="4"/>
          </p:cNvCxnSpPr>
          <p:nvPr/>
        </p:nvCxnSpPr>
        <p:spPr>
          <a:xfrm rot="10800000">
            <a:off x="8697595" y="1982596"/>
            <a:ext cx="3600" cy="8046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5" name="Google Shape;285;p28"/>
          <p:cNvCxnSpPr/>
          <p:nvPr/>
        </p:nvCxnSpPr>
        <p:spPr>
          <a:xfrm flipH="1" rot="10800000">
            <a:off x="7662663" y="1951170"/>
            <a:ext cx="1037700" cy="4560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7658331" y="2392923"/>
            <a:ext cx="1057200" cy="359100"/>
          </a:xfrm>
          <a:prstGeom prst="straightConnector1">
            <a:avLst/>
          </a:prstGeom>
          <a:noFill/>
          <a:ln cap="flat" cmpd="sng" w="9525">
            <a:solidFill>
              <a:srgbClr val="7F869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7" name="Google Shape;287;p28"/>
          <p:cNvCxnSpPr>
            <a:endCxn id="279" idx="2"/>
          </p:cNvCxnSpPr>
          <p:nvPr/>
        </p:nvCxnSpPr>
        <p:spPr>
          <a:xfrm flipH="1">
            <a:off x="6047612" y="1948061"/>
            <a:ext cx="2658900" cy="2508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8" name="Google Shape;288;p28"/>
          <p:cNvCxnSpPr>
            <a:endCxn id="279" idx="6"/>
          </p:cNvCxnSpPr>
          <p:nvPr/>
        </p:nvCxnSpPr>
        <p:spPr>
          <a:xfrm rot="10800000">
            <a:off x="6115412" y="2198861"/>
            <a:ext cx="2605200" cy="5619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9" name="Google Shape;289;p28"/>
          <p:cNvCxnSpPr/>
          <p:nvPr/>
        </p:nvCxnSpPr>
        <p:spPr>
          <a:xfrm flipH="1">
            <a:off x="6699730" y="2375849"/>
            <a:ext cx="963000" cy="11556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79" name="Google Shape;279;p28"/>
          <p:cNvSpPr/>
          <p:nvPr/>
        </p:nvSpPr>
        <p:spPr>
          <a:xfrm>
            <a:off x="6047612" y="2164961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6649989" y="3503678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7621632" y="2373524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8672746" y="2723670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28"/>
          <p:cNvCxnSpPr>
            <a:stCxn id="284" idx="7"/>
            <a:endCxn id="282" idx="7"/>
          </p:cNvCxnSpPr>
          <p:nvPr/>
        </p:nvCxnSpPr>
        <p:spPr>
          <a:xfrm flipH="1">
            <a:off x="6707966" y="1924725"/>
            <a:ext cx="2013600" cy="1588800"/>
          </a:xfrm>
          <a:prstGeom prst="straightConnector1">
            <a:avLst/>
          </a:prstGeom>
          <a:noFill/>
          <a:ln cap="flat" cmpd="sng" w="9525">
            <a:solidFill>
              <a:srgbClr val="DEE1E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4" name="Google Shape;284;p28"/>
          <p:cNvSpPr/>
          <p:nvPr/>
        </p:nvSpPr>
        <p:spPr>
          <a:xfrm>
            <a:off x="8663695" y="1914796"/>
            <a:ext cx="67800" cy="67800"/>
          </a:xfrm>
          <a:prstGeom prst="ellipse">
            <a:avLst/>
          </a:prstGeom>
          <a:solidFill>
            <a:srgbClr val="BFC3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8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4" name="Google Shape;294;p28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III Points + Image ECOSYSTEM">
  <p:cSld name="CUSTOM_1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>
            <p:ph type="title"/>
          </p:nvPr>
        </p:nvSpPr>
        <p:spPr>
          <a:xfrm>
            <a:off x="524800" y="1537200"/>
            <a:ext cx="3269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" name="Google Shape;298;p29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0" name="Google Shape;300;p29"/>
          <p:cNvSpPr/>
          <p:nvPr/>
        </p:nvSpPr>
        <p:spPr>
          <a:xfrm rot="5400000">
            <a:off x="338519" y="3762781"/>
            <a:ext cx="349063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 rot="5400000">
            <a:off x="345532" y="3077718"/>
            <a:ext cx="346637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/>
          <p:nvPr/>
        </p:nvSpPr>
        <p:spPr>
          <a:xfrm rot="5400000">
            <a:off x="346459" y="2390091"/>
            <a:ext cx="344781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9"/>
          <p:cNvSpPr txBox="1"/>
          <p:nvPr>
            <p:ph idx="2" type="title"/>
          </p:nvPr>
        </p:nvSpPr>
        <p:spPr>
          <a:xfrm>
            <a:off x="1203600" y="222660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29"/>
          <p:cNvSpPr txBox="1"/>
          <p:nvPr>
            <p:ph idx="3" type="title"/>
          </p:nvPr>
        </p:nvSpPr>
        <p:spPr>
          <a:xfrm>
            <a:off x="1203600" y="291615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5" name="Google Shape;305;p29"/>
          <p:cNvSpPr txBox="1"/>
          <p:nvPr>
            <p:ph idx="4" type="title"/>
          </p:nvPr>
        </p:nvSpPr>
        <p:spPr>
          <a:xfrm>
            <a:off x="1203525" y="3600000"/>
            <a:ext cx="2590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06" name="Google Shape;30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40851" y="964180"/>
            <a:ext cx="3476101" cy="333179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8" name="Google Shape;308;p29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29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III Points + Image ">
  <p:cSld name="CUSTOM_1_2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524800" y="1537200"/>
            <a:ext cx="3269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2" name="Google Shape;312;p30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4" name="Google Shape;314;p30"/>
          <p:cNvSpPr/>
          <p:nvPr/>
        </p:nvSpPr>
        <p:spPr>
          <a:xfrm rot="5400000">
            <a:off x="338519" y="3762781"/>
            <a:ext cx="349063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 rot="5400000">
            <a:off x="345532" y="3077718"/>
            <a:ext cx="346637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 rot="5400000">
            <a:off x="346459" y="2390091"/>
            <a:ext cx="344781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>
            <p:ph idx="2" type="title"/>
          </p:nvPr>
        </p:nvSpPr>
        <p:spPr>
          <a:xfrm>
            <a:off x="1203600" y="222660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30"/>
          <p:cNvSpPr txBox="1"/>
          <p:nvPr>
            <p:ph idx="3" type="title"/>
          </p:nvPr>
        </p:nvSpPr>
        <p:spPr>
          <a:xfrm>
            <a:off x="1203600" y="2916150"/>
            <a:ext cx="25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9" name="Google Shape;319;p30"/>
          <p:cNvSpPr txBox="1"/>
          <p:nvPr>
            <p:ph idx="4" type="title"/>
          </p:nvPr>
        </p:nvSpPr>
        <p:spPr>
          <a:xfrm>
            <a:off x="1203525" y="3600000"/>
            <a:ext cx="2590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1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0" name="Google Shape;320;p30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1" name="Google Shape;321;p30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2" name="Google Shape;322;p30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3" name="Google Shape;323;p30"/>
          <p:cNvSpPr/>
          <p:nvPr>
            <p:ph idx="8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L + image ">
  <p:cSld name="CUSTOM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31"/>
          <p:cNvSpPr txBox="1"/>
          <p:nvPr>
            <p:ph type="title"/>
          </p:nvPr>
        </p:nvSpPr>
        <p:spPr>
          <a:xfrm>
            <a:off x="518400" y="15372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0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7" name="Google Shape;327;p31"/>
          <p:cNvSpPr txBox="1"/>
          <p:nvPr>
            <p:ph idx="3" type="title"/>
          </p:nvPr>
        </p:nvSpPr>
        <p:spPr>
          <a:xfrm>
            <a:off x="518400" y="2571750"/>
            <a:ext cx="3276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8" name="Google Shape;328;p31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0" name="Google Shape;330;p31"/>
          <p:cNvSpPr txBox="1"/>
          <p:nvPr>
            <p:ph idx="4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1" name="Google Shape;331;p31"/>
          <p:cNvSpPr txBox="1"/>
          <p:nvPr>
            <p:ph idx="5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2" name="Google Shape;332;p31"/>
          <p:cNvSpPr txBox="1"/>
          <p:nvPr>
            <p:ph idx="6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L + IV Points + image ">
  <p:cSld name="CUSTOM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32"/>
          <p:cNvSpPr txBox="1"/>
          <p:nvPr>
            <p:ph type="title"/>
          </p:nvPr>
        </p:nvSpPr>
        <p:spPr>
          <a:xfrm>
            <a:off x="518400" y="1537200"/>
            <a:ext cx="32760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6" name="Google Shape;336;p32"/>
          <p:cNvSpPr txBox="1"/>
          <p:nvPr>
            <p:ph idx="3" type="title"/>
          </p:nvPr>
        </p:nvSpPr>
        <p:spPr>
          <a:xfrm>
            <a:off x="1033200" y="2916000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7" name="Google Shape;337;p32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9" name="Google Shape;339;p32"/>
          <p:cNvSpPr/>
          <p:nvPr/>
        </p:nvSpPr>
        <p:spPr>
          <a:xfrm rot="5400000">
            <a:off x="332846" y="3296304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2"/>
          <p:cNvSpPr/>
          <p:nvPr/>
        </p:nvSpPr>
        <p:spPr>
          <a:xfrm rot="5400000">
            <a:off x="332846" y="3641679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913D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2"/>
          <p:cNvSpPr/>
          <p:nvPr/>
        </p:nvSpPr>
        <p:spPr>
          <a:xfrm rot="5400000">
            <a:off x="332846" y="3984129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2"/>
          <p:cNvSpPr/>
          <p:nvPr/>
        </p:nvSpPr>
        <p:spPr>
          <a:xfrm rot="5400000">
            <a:off x="332833" y="2950929"/>
            <a:ext cx="220483" cy="150625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2"/>
          <p:cNvSpPr txBox="1"/>
          <p:nvPr>
            <p:ph idx="4" type="title"/>
          </p:nvPr>
        </p:nvSpPr>
        <p:spPr>
          <a:xfrm>
            <a:off x="1033200" y="3261598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4" name="Google Shape;344;p32"/>
          <p:cNvSpPr txBox="1"/>
          <p:nvPr>
            <p:ph idx="5" type="title"/>
          </p:nvPr>
        </p:nvSpPr>
        <p:spPr>
          <a:xfrm>
            <a:off x="1035000" y="3579892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32"/>
          <p:cNvSpPr txBox="1"/>
          <p:nvPr>
            <p:ph idx="6" type="title"/>
          </p:nvPr>
        </p:nvSpPr>
        <p:spPr>
          <a:xfrm>
            <a:off x="1035000" y="3949192"/>
            <a:ext cx="2761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6" name="Google Shape;346;p32"/>
          <p:cNvSpPr txBox="1"/>
          <p:nvPr>
            <p:ph idx="7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7" name="Google Shape;347;p32"/>
          <p:cNvSpPr txBox="1"/>
          <p:nvPr>
            <p:ph idx="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8" name="Google Shape;348;p32"/>
          <p:cNvSpPr txBox="1"/>
          <p:nvPr>
            <p:ph idx="9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Subtitle + paragraph S + image  1">
  <p:cSld name="CUSTOM_1_1_1_2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/>
          <p:nvPr>
            <p:ph idx="2" type="pic"/>
          </p:nvPr>
        </p:nvSpPr>
        <p:spPr>
          <a:xfrm>
            <a:off x="4658400" y="0"/>
            <a:ext cx="4485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33"/>
          <p:cNvSpPr txBox="1"/>
          <p:nvPr>
            <p:ph type="title"/>
          </p:nvPr>
        </p:nvSpPr>
        <p:spPr>
          <a:xfrm>
            <a:off x="518400" y="1537200"/>
            <a:ext cx="32760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2" name="Google Shape;352;p33"/>
          <p:cNvSpPr txBox="1"/>
          <p:nvPr>
            <p:ph idx="3" type="title"/>
          </p:nvPr>
        </p:nvSpPr>
        <p:spPr>
          <a:xfrm>
            <a:off x="516600" y="2571750"/>
            <a:ext cx="3277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Font typeface="Commissioner Light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3" name="Google Shape;353;p33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5" name="Google Shape;355;p33"/>
          <p:cNvSpPr txBox="1"/>
          <p:nvPr>
            <p:ph idx="4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6" name="Google Shape;356;p33"/>
          <p:cNvSpPr txBox="1"/>
          <p:nvPr>
            <p:ph idx="5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7" name="Google Shape;357;p33"/>
          <p:cNvSpPr txBox="1"/>
          <p:nvPr>
            <p:ph idx="6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1">
  <p:cSld name="TITLE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I columns">
  <p:cSld name="CUSTOM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518400" y="1537200"/>
            <a:ext cx="3277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0" name="Google Shape;360;p3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2" name="Google Shape;362;p34"/>
          <p:cNvSpPr txBox="1"/>
          <p:nvPr>
            <p:ph idx="2" type="title"/>
          </p:nvPr>
        </p:nvSpPr>
        <p:spPr>
          <a:xfrm>
            <a:off x="4658400" y="1537300"/>
            <a:ext cx="3277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3" name="Google Shape;363;p34"/>
          <p:cNvSpPr txBox="1"/>
          <p:nvPr>
            <p:ph idx="3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" name="Google Shape;364;p34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5" name="Google Shape;365;p34"/>
          <p:cNvSpPr txBox="1"/>
          <p:nvPr>
            <p:ph idx="5" type="title"/>
          </p:nvPr>
        </p:nvSpPr>
        <p:spPr>
          <a:xfrm>
            <a:off x="32815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II columns ">
  <p:cSld name="CUSTOM_1_1_1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518400" y="1537200"/>
            <a:ext cx="3277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8" name="Google Shape;368;p35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0" name="Google Shape;370;p35"/>
          <p:cNvSpPr txBox="1"/>
          <p:nvPr>
            <p:ph idx="2" type="title"/>
          </p:nvPr>
        </p:nvSpPr>
        <p:spPr>
          <a:xfrm>
            <a:off x="518400" y="2571750"/>
            <a:ext cx="3277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1" name="Google Shape;371;p35"/>
          <p:cNvSpPr txBox="1"/>
          <p:nvPr>
            <p:ph idx="3" type="title"/>
          </p:nvPr>
        </p:nvSpPr>
        <p:spPr>
          <a:xfrm>
            <a:off x="4658400" y="2571750"/>
            <a:ext cx="3277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2" name="Google Shape;372;p35"/>
          <p:cNvSpPr txBox="1"/>
          <p:nvPr>
            <p:ph idx="4" type="title"/>
          </p:nvPr>
        </p:nvSpPr>
        <p:spPr>
          <a:xfrm>
            <a:off x="4658400" y="1548100"/>
            <a:ext cx="32778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3" name="Google Shape;373;p35"/>
          <p:cNvSpPr txBox="1"/>
          <p:nvPr>
            <p:ph idx="5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4" name="Google Shape;374;p35"/>
          <p:cNvSpPr txBox="1"/>
          <p:nvPr>
            <p:ph idx="6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5" name="Google Shape;375;p35"/>
          <p:cNvSpPr txBox="1"/>
          <p:nvPr>
            <p:ph idx="7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III columns ">
  <p:cSld name="CUSTOM_1_1_1_1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type="title"/>
          </p:nvPr>
        </p:nvSpPr>
        <p:spPr>
          <a:xfrm>
            <a:off x="518400" y="1541200"/>
            <a:ext cx="1897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8" name="Google Shape;378;p36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79" name="Google Shape;379;p36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80" name="Google Shape;380;p36"/>
          <p:cNvSpPr txBox="1"/>
          <p:nvPr>
            <p:ph idx="2" type="title"/>
          </p:nvPr>
        </p:nvSpPr>
        <p:spPr>
          <a:xfrm>
            <a:off x="517500" y="2571750"/>
            <a:ext cx="18972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1" name="Google Shape;381;p36"/>
          <p:cNvSpPr txBox="1"/>
          <p:nvPr>
            <p:ph idx="3" type="title"/>
          </p:nvPr>
        </p:nvSpPr>
        <p:spPr>
          <a:xfrm>
            <a:off x="3279600" y="1541200"/>
            <a:ext cx="1897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2" name="Google Shape;382;p36"/>
          <p:cNvSpPr txBox="1"/>
          <p:nvPr>
            <p:ph idx="4" type="title"/>
          </p:nvPr>
        </p:nvSpPr>
        <p:spPr>
          <a:xfrm>
            <a:off x="6040800" y="1541200"/>
            <a:ext cx="1895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3" name="Google Shape;383;p36"/>
          <p:cNvSpPr txBox="1"/>
          <p:nvPr>
            <p:ph idx="5" type="title"/>
          </p:nvPr>
        </p:nvSpPr>
        <p:spPr>
          <a:xfrm>
            <a:off x="3279600" y="2571750"/>
            <a:ext cx="18972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4" name="Google Shape;384;p36"/>
          <p:cNvSpPr txBox="1"/>
          <p:nvPr>
            <p:ph idx="6" type="title"/>
          </p:nvPr>
        </p:nvSpPr>
        <p:spPr>
          <a:xfrm>
            <a:off x="6041700" y="2571750"/>
            <a:ext cx="18972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5" name="Google Shape;385;p36"/>
          <p:cNvSpPr txBox="1"/>
          <p:nvPr>
            <p:ph idx="7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36"/>
          <p:cNvSpPr txBox="1"/>
          <p:nvPr>
            <p:ph idx="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7" name="Google Shape;387;p36"/>
          <p:cNvSpPr txBox="1"/>
          <p:nvPr>
            <p:ph idx="9" type="title"/>
          </p:nvPr>
        </p:nvSpPr>
        <p:spPr>
          <a:xfrm>
            <a:off x="32796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ders/Teams IV ">
  <p:cSld name="CUSTOM_1_1_1_1_1_1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0" name="Google Shape;390;p37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2" name="Google Shape;392;p37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3" name="Google Shape;393;p37"/>
          <p:cNvSpPr/>
          <p:nvPr/>
        </p:nvSpPr>
        <p:spPr>
          <a:xfrm flipH="1" rot="10800000">
            <a:off x="518850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7"/>
          <p:cNvSpPr/>
          <p:nvPr/>
        </p:nvSpPr>
        <p:spPr>
          <a:xfrm flipH="1" rot="10800000">
            <a:off x="2588663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7"/>
          <p:cNvSpPr/>
          <p:nvPr/>
        </p:nvSpPr>
        <p:spPr>
          <a:xfrm flipH="1" rot="10800000">
            <a:off x="4658463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7"/>
          <p:cNvSpPr/>
          <p:nvPr/>
        </p:nvSpPr>
        <p:spPr>
          <a:xfrm flipH="1" rot="10800000">
            <a:off x="6728263" y="3177233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913D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7"/>
          <p:cNvSpPr txBox="1"/>
          <p:nvPr>
            <p:ph idx="3" type="title"/>
          </p:nvPr>
        </p:nvSpPr>
        <p:spPr>
          <a:xfrm>
            <a:off x="4658850" y="3600000"/>
            <a:ext cx="1895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8" name="Google Shape;398;p37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9" name="Google Shape;399;p37"/>
          <p:cNvSpPr txBox="1"/>
          <p:nvPr>
            <p:ph idx="5" type="title"/>
          </p:nvPr>
        </p:nvSpPr>
        <p:spPr>
          <a:xfrm>
            <a:off x="2589625" y="3949200"/>
            <a:ext cx="1895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0" name="Google Shape;400;p37"/>
          <p:cNvSpPr txBox="1"/>
          <p:nvPr>
            <p:ph idx="6" type="title"/>
          </p:nvPr>
        </p:nvSpPr>
        <p:spPr>
          <a:xfrm>
            <a:off x="518400" y="3949200"/>
            <a:ext cx="1895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1" name="Google Shape;401;p37"/>
          <p:cNvSpPr txBox="1"/>
          <p:nvPr>
            <p:ph idx="7" type="title"/>
          </p:nvPr>
        </p:nvSpPr>
        <p:spPr>
          <a:xfrm>
            <a:off x="4658925" y="3949200"/>
            <a:ext cx="1895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2" name="Google Shape;402;p37"/>
          <p:cNvSpPr txBox="1"/>
          <p:nvPr>
            <p:ph idx="8" type="title"/>
          </p:nvPr>
        </p:nvSpPr>
        <p:spPr>
          <a:xfrm>
            <a:off x="6728300" y="3949200"/>
            <a:ext cx="18972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3" name="Google Shape;403;p37"/>
          <p:cNvSpPr/>
          <p:nvPr>
            <p:ph idx="9" type="pic"/>
          </p:nvPr>
        </p:nvSpPr>
        <p:spPr>
          <a:xfrm>
            <a:off x="524650" y="1540550"/>
            <a:ext cx="1890900" cy="15609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13" type="pic"/>
          </p:nvPr>
        </p:nvSpPr>
        <p:spPr>
          <a:xfrm>
            <a:off x="2594075" y="1540550"/>
            <a:ext cx="1890900" cy="15609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/>
          <p:nvPr>
            <p:ph idx="14" type="pic"/>
          </p:nvPr>
        </p:nvSpPr>
        <p:spPr>
          <a:xfrm>
            <a:off x="4659125" y="1536929"/>
            <a:ext cx="1895400" cy="15645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37"/>
          <p:cNvSpPr/>
          <p:nvPr>
            <p:ph idx="15" type="pic"/>
          </p:nvPr>
        </p:nvSpPr>
        <p:spPr>
          <a:xfrm>
            <a:off x="6728425" y="1537200"/>
            <a:ext cx="1897200" cy="1578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37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8" name="Google Shape;408;p37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9" name="Google Shape;409;p37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Leaders/Teams II">
  <p:cSld name="CUSTOM_1_1_1_1_1_1_2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/>
          <p:nvPr>
            <p:ph idx="2" type="pic"/>
          </p:nvPr>
        </p:nvSpPr>
        <p:spPr>
          <a:xfrm>
            <a:off x="5350500" y="1537200"/>
            <a:ext cx="1895400" cy="15822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1892625" y="1540550"/>
            <a:ext cx="1901700" cy="15822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type="title"/>
          </p:nvPr>
        </p:nvSpPr>
        <p:spPr>
          <a:xfrm>
            <a:off x="1897675" y="3600000"/>
            <a:ext cx="189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4" name="Google Shape;414;p38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15" name="Google Shape;415;p38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6" name="Google Shape;416;p38"/>
          <p:cNvSpPr txBox="1"/>
          <p:nvPr>
            <p:ph idx="4" type="title"/>
          </p:nvPr>
        </p:nvSpPr>
        <p:spPr>
          <a:xfrm>
            <a:off x="5349600" y="3596650"/>
            <a:ext cx="1890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7" name="Google Shape;417;p38"/>
          <p:cNvSpPr/>
          <p:nvPr/>
        </p:nvSpPr>
        <p:spPr>
          <a:xfrm flipH="1" rot="10800000">
            <a:off x="1897650" y="3181972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8"/>
          <p:cNvSpPr/>
          <p:nvPr/>
        </p:nvSpPr>
        <p:spPr>
          <a:xfrm flipH="1" rot="10800000">
            <a:off x="5349588" y="3183361"/>
            <a:ext cx="1901720" cy="58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152400">
            <a:solidFill>
              <a:srgbClr val="404B5C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8"/>
          <p:cNvSpPr txBox="1"/>
          <p:nvPr>
            <p:ph idx="5" type="title"/>
          </p:nvPr>
        </p:nvSpPr>
        <p:spPr>
          <a:xfrm>
            <a:off x="5349600" y="3948130"/>
            <a:ext cx="1890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0" name="Google Shape;420;p38"/>
          <p:cNvSpPr txBox="1"/>
          <p:nvPr>
            <p:ph idx="6" type="title"/>
          </p:nvPr>
        </p:nvSpPr>
        <p:spPr>
          <a:xfrm>
            <a:off x="1896925" y="3949325"/>
            <a:ext cx="18948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1" name="Google Shape;421;p38"/>
          <p:cNvSpPr txBox="1"/>
          <p:nvPr>
            <p:ph idx="7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2" name="Google Shape;422;p38"/>
          <p:cNvSpPr txBox="1"/>
          <p:nvPr>
            <p:ph idx="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3" name="Google Shape;423;p38"/>
          <p:cNvSpPr txBox="1"/>
          <p:nvPr>
            <p:ph idx="9" type="title"/>
          </p:nvPr>
        </p:nvSpPr>
        <p:spPr>
          <a:xfrm>
            <a:off x="3285900" y="4845000"/>
            <a:ext cx="1890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II columns  ">
  <p:cSld name="CUSTOM_1_1_1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26" name="Google Shape;426;p3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7" name="Google Shape;427;p39"/>
          <p:cNvSpPr txBox="1"/>
          <p:nvPr>
            <p:ph type="title"/>
          </p:nvPr>
        </p:nvSpPr>
        <p:spPr>
          <a:xfrm>
            <a:off x="518400" y="2221675"/>
            <a:ext cx="3276000" cy="2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8" name="Google Shape;428;p39"/>
          <p:cNvSpPr txBox="1"/>
          <p:nvPr>
            <p:ph idx="2" type="title"/>
          </p:nvPr>
        </p:nvSpPr>
        <p:spPr>
          <a:xfrm>
            <a:off x="518400" y="1537200"/>
            <a:ext cx="7414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9" name="Google Shape;429;p39"/>
          <p:cNvSpPr txBox="1"/>
          <p:nvPr>
            <p:ph idx="3" type="title"/>
          </p:nvPr>
        </p:nvSpPr>
        <p:spPr>
          <a:xfrm>
            <a:off x="4658425" y="2221675"/>
            <a:ext cx="3276000" cy="20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0" name="Google Shape;430;p39"/>
          <p:cNvSpPr txBox="1"/>
          <p:nvPr>
            <p:ph idx="4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1" name="Google Shape;431;p39"/>
          <p:cNvSpPr txBox="1"/>
          <p:nvPr>
            <p:ph idx="5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2" name="Google Shape;432;p39"/>
          <p:cNvSpPr txBox="1"/>
          <p:nvPr>
            <p:ph idx="6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+ 2 Subtitle + Paragraph +  Image IIII columns ">
  <p:cSld name="CUSTOM_1_1_1_1_1_1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36" name="Google Shape;436;p40"/>
          <p:cNvSpPr txBox="1"/>
          <p:nvPr>
            <p:ph type="title"/>
          </p:nvPr>
        </p:nvSpPr>
        <p:spPr>
          <a:xfrm>
            <a:off x="2589300" y="2743200"/>
            <a:ext cx="189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7" name="Google Shape;437;p40"/>
          <p:cNvSpPr txBox="1"/>
          <p:nvPr>
            <p:ph idx="2" type="title"/>
          </p:nvPr>
        </p:nvSpPr>
        <p:spPr>
          <a:xfrm>
            <a:off x="518400" y="1022400"/>
            <a:ext cx="534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8" name="Google Shape;438;p40"/>
          <p:cNvSpPr txBox="1"/>
          <p:nvPr>
            <p:ph idx="3" type="title"/>
          </p:nvPr>
        </p:nvSpPr>
        <p:spPr>
          <a:xfrm>
            <a:off x="516600" y="3600000"/>
            <a:ext cx="1901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9" name="Google Shape;439;p40"/>
          <p:cNvSpPr txBox="1"/>
          <p:nvPr>
            <p:ph idx="4" type="title"/>
          </p:nvPr>
        </p:nvSpPr>
        <p:spPr>
          <a:xfrm>
            <a:off x="518400" y="2743200"/>
            <a:ext cx="1901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0" name="Google Shape;440;p40"/>
          <p:cNvSpPr txBox="1"/>
          <p:nvPr>
            <p:ph idx="5" type="title"/>
          </p:nvPr>
        </p:nvSpPr>
        <p:spPr>
          <a:xfrm>
            <a:off x="4660200" y="2743200"/>
            <a:ext cx="189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1" name="Google Shape;441;p40"/>
          <p:cNvSpPr txBox="1"/>
          <p:nvPr>
            <p:ph idx="6" type="title"/>
          </p:nvPr>
        </p:nvSpPr>
        <p:spPr>
          <a:xfrm>
            <a:off x="6729300" y="2743200"/>
            <a:ext cx="189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2" name="Google Shape;442;p40"/>
          <p:cNvSpPr txBox="1"/>
          <p:nvPr>
            <p:ph idx="7" type="title"/>
          </p:nvPr>
        </p:nvSpPr>
        <p:spPr>
          <a:xfrm>
            <a:off x="2591100" y="3600000"/>
            <a:ext cx="1895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3" name="Google Shape;443;p40"/>
          <p:cNvSpPr txBox="1"/>
          <p:nvPr>
            <p:ph idx="8" type="title"/>
          </p:nvPr>
        </p:nvSpPr>
        <p:spPr>
          <a:xfrm>
            <a:off x="4651275" y="3600000"/>
            <a:ext cx="1901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4" name="Google Shape;444;p40"/>
          <p:cNvSpPr txBox="1"/>
          <p:nvPr>
            <p:ph idx="9" type="title"/>
          </p:nvPr>
        </p:nvSpPr>
        <p:spPr>
          <a:xfrm>
            <a:off x="6720376" y="3600000"/>
            <a:ext cx="1895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900"/>
              <a:buNone/>
              <a:defRPr sz="9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5" name="Google Shape;445;p40"/>
          <p:cNvSpPr/>
          <p:nvPr>
            <p:ph idx="13" type="pic"/>
          </p:nvPr>
        </p:nvSpPr>
        <p:spPr>
          <a:xfrm>
            <a:off x="2591025" y="1540533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0"/>
          <p:cNvSpPr/>
          <p:nvPr>
            <p:ph idx="14" type="pic"/>
          </p:nvPr>
        </p:nvSpPr>
        <p:spPr>
          <a:xfrm>
            <a:off x="4652909" y="1540533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0"/>
          <p:cNvSpPr/>
          <p:nvPr>
            <p:ph idx="15" type="pic"/>
          </p:nvPr>
        </p:nvSpPr>
        <p:spPr>
          <a:xfrm>
            <a:off x="6725509" y="1540533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0"/>
          <p:cNvSpPr/>
          <p:nvPr>
            <p:ph idx="16" type="pic"/>
          </p:nvPr>
        </p:nvSpPr>
        <p:spPr>
          <a:xfrm>
            <a:off x="518425" y="1532675"/>
            <a:ext cx="1895400" cy="1031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0"/>
          <p:cNvSpPr txBox="1"/>
          <p:nvPr>
            <p:ph idx="17" type="title"/>
          </p:nvPr>
        </p:nvSpPr>
        <p:spPr>
          <a:xfrm>
            <a:off x="518400" y="342000"/>
            <a:ext cx="8107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0" name="Google Shape;450;p40"/>
          <p:cNvSpPr txBox="1"/>
          <p:nvPr>
            <p:ph idx="18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1" name="Google Shape;451;p40"/>
          <p:cNvSpPr txBox="1"/>
          <p:nvPr>
            <p:ph idx="19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+ Subtitle 2 + Phrase + VI columns">
  <p:cSld name="CUSTOM_1_1_1_1_1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5" name="Google Shape;455;p41"/>
          <p:cNvSpPr txBox="1"/>
          <p:nvPr>
            <p:ph type="title"/>
          </p:nvPr>
        </p:nvSpPr>
        <p:spPr>
          <a:xfrm>
            <a:off x="518400" y="1022400"/>
            <a:ext cx="7416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6" name="Google Shape;456;p41"/>
          <p:cNvSpPr txBox="1"/>
          <p:nvPr>
            <p:ph idx="2" type="title"/>
          </p:nvPr>
        </p:nvSpPr>
        <p:spPr>
          <a:xfrm>
            <a:off x="512950" y="2570450"/>
            <a:ext cx="3276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7" name="Google Shape;457;p41"/>
          <p:cNvSpPr txBox="1"/>
          <p:nvPr>
            <p:ph idx="3" type="title"/>
          </p:nvPr>
        </p:nvSpPr>
        <p:spPr>
          <a:xfrm>
            <a:off x="518400" y="1537200"/>
            <a:ext cx="7416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8" name="Google Shape;458;p41"/>
          <p:cNvSpPr/>
          <p:nvPr/>
        </p:nvSpPr>
        <p:spPr>
          <a:xfrm>
            <a:off x="512950" y="2213600"/>
            <a:ext cx="8113500" cy="33300"/>
          </a:xfrm>
          <a:prstGeom prst="rect">
            <a:avLst/>
          </a:prstGeom>
          <a:solidFill>
            <a:srgbClr val="FF47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9" name="Google Shape;459;p41"/>
          <p:cNvSpPr txBox="1"/>
          <p:nvPr>
            <p:ph idx="4" type="title"/>
          </p:nvPr>
        </p:nvSpPr>
        <p:spPr>
          <a:xfrm>
            <a:off x="512950" y="3261600"/>
            <a:ext cx="327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0" name="Google Shape;460;p41"/>
          <p:cNvSpPr txBox="1"/>
          <p:nvPr>
            <p:ph idx="5" type="title"/>
          </p:nvPr>
        </p:nvSpPr>
        <p:spPr>
          <a:xfrm>
            <a:off x="512950" y="3949200"/>
            <a:ext cx="3276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1" name="Google Shape;461;p41"/>
          <p:cNvSpPr txBox="1"/>
          <p:nvPr>
            <p:ph idx="6" type="title"/>
          </p:nvPr>
        </p:nvSpPr>
        <p:spPr>
          <a:xfrm>
            <a:off x="4658400" y="2571750"/>
            <a:ext cx="327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2" name="Google Shape;462;p41"/>
          <p:cNvSpPr txBox="1"/>
          <p:nvPr>
            <p:ph idx="7" type="title"/>
          </p:nvPr>
        </p:nvSpPr>
        <p:spPr>
          <a:xfrm>
            <a:off x="4658400" y="3261600"/>
            <a:ext cx="327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3" name="Google Shape;463;p41"/>
          <p:cNvSpPr txBox="1"/>
          <p:nvPr>
            <p:ph idx="8" type="title"/>
          </p:nvPr>
        </p:nvSpPr>
        <p:spPr>
          <a:xfrm>
            <a:off x="4658400" y="3949200"/>
            <a:ext cx="3276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7F86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4" name="Google Shape;464;p41"/>
          <p:cNvSpPr txBox="1"/>
          <p:nvPr>
            <p:ph idx="9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5" name="Google Shape;465;p41"/>
          <p:cNvSpPr txBox="1"/>
          <p:nvPr>
            <p:ph idx="1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6" name="Google Shape;466;p41"/>
          <p:cNvSpPr txBox="1"/>
          <p:nvPr>
            <p:ph idx="1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Page purple">
  <p:cSld name="CUSTOM_3">
    <p:bg>
      <p:bgPr>
        <a:solidFill>
          <a:srgbClr val="BFC3C8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1206000" y="1539000"/>
            <a:ext cx="67284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69" name="Google Shape;469;p42"/>
          <p:cNvSpPr/>
          <p:nvPr/>
        </p:nvSpPr>
        <p:spPr>
          <a:xfrm rot="10800000">
            <a:off x="518167" y="1537048"/>
            <a:ext cx="526108" cy="350802"/>
          </a:xfrm>
          <a:custGeom>
            <a:rect b="b" l="l" r="r" t="t"/>
            <a:pathLst>
              <a:path extrusionOk="0" h="187846" w="281718">
                <a:moveTo>
                  <a:pt x="93872" y="23494"/>
                </a:moveTo>
                <a:lnTo>
                  <a:pt x="93872" y="93974"/>
                </a:lnTo>
                <a:lnTo>
                  <a:pt x="23494" y="93974"/>
                </a:lnTo>
                <a:lnTo>
                  <a:pt x="23494" y="23494"/>
                </a:lnTo>
                <a:close/>
                <a:moveTo>
                  <a:pt x="258224" y="23494"/>
                </a:moveTo>
                <a:lnTo>
                  <a:pt x="258224" y="93974"/>
                </a:lnTo>
                <a:lnTo>
                  <a:pt x="187845" y="93974"/>
                </a:lnTo>
                <a:lnTo>
                  <a:pt x="187845" y="23494"/>
                </a:lnTo>
                <a:close/>
                <a:moveTo>
                  <a:pt x="0" y="1"/>
                </a:moveTo>
                <a:lnTo>
                  <a:pt x="0" y="117366"/>
                </a:lnTo>
                <a:lnTo>
                  <a:pt x="93872" y="117366"/>
                </a:lnTo>
                <a:cubicBezTo>
                  <a:pt x="93872" y="143481"/>
                  <a:pt x="73001" y="164352"/>
                  <a:pt x="46987" y="164352"/>
                </a:cubicBezTo>
                <a:lnTo>
                  <a:pt x="46987" y="187845"/>
                </a:lnTo>
                <a:cubicBezTo>
                  <a:pt x="85705" y="187845"/>
                  <a:pt x="117366" y="156185"/>
                  <a:pt x="117366" y="117366"/>
                </a:cubicBezTo>
                <a:lnTo>
                  <a:pt x="117366" y="1"/>
                </a:lnTo>
                <a:close/>
                <a:moveTo>
                  <a:pt x="164352" y="1"/>
                </a:moveTo>
                <a:lnTo>
                  <a:pt x="164352" y="117366"/>
                </a:lnTo>
                <a:lnTo>
                  <a:pt x="258224" y="117366"/>
                </a:lnTo>
                <a:cubicBezTo>
                  <a:pt x="258224" y="143481"/>
                  <a:pt x="237352" y="164352"/>
                  <a:pt x="211238" y="164352"/>
                </a:cubicBezTo>
                <a:lnTo>
                  <a:pt x="211238" y="187845"/>
                </a:lnTo>
                <a:cubicBezTo>
                  <a:pt x="250057" y="187845"/>
                  <a:pt x="281717" y="156185"/>
                  <a:pt x="281717" y="117366"/>
                </a:cubicBezTo>
                <a:lnTo>
                  <a:pt x="281717" y="1"/>
                </a:lnTo>
                <a:close/>
              </a:path>
            </a:pathLst>
          </a:cu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2"/>
          <p:cNvSpPr txBox="1"/>
          <p:nvPr>
            <p:ph idx="2" type="title"/>
          </p:nvPr>
        </p:nvSpPr>
        <p:spPr>
          <a:xfrm>
            <a:off x="518175" y="36099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1" name="Google Shape;471;p42"/>
          <p:cNvSpPr txBox="1"/>
          <p:nvPr>
            <p:ph idx="3" type="title"/>
          </p:nvPr>
        </p:nvSpPr>
        <p:spPr>
          <a:xfrm>
            <a:off x="518175" y="40791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2" name="Google Shape;472;p42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3" name="Google Shape;473;p42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page lime">
  <p:cSld name="CUSTOM_3_1">
    <p:bg>
      <p:bgPr>
        <a:solidFill>
          <a:srgbClr val="7F869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/>
          <p:nvPr>
            <p:ph type="title"/>
          </p:nvPr>
        </p:nvSpPr>
        <p:spPr>
          <a:xfrm>
            <a:off x="1206000" y="1539000"/>
            <a:ext cx="67284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6" name="Google Shape;476;p43"/>
          <p:cNvSpPr/>
          <p:nvPr/>
        </p:nvSpPr>
        <p:spPr>
          <a:xfrm rot="10800000">
            <a:off x="518167" y="1537048"/>
            <a:ext cx="526108" cy="350802"/>
          </a:xfrm>
          <a:custGeom>
            <a:rect b="b" l="l" r="r" t="t"/>
            <a:pathLst>
              <a:path extrusionOk="0" h="187846" w="281718">
                <a:moveTo>
                  <a:pt x="93872" y="23494"/>
                </a:moveTo>
                <a:lnTo>
                  <a:pt x="93872" y="93974"/>
                </a:lnTo>
                <a:lnTo>
                  <a:pt x="23494" y="93974"/>
                </a:lnTo>
                <a:lnTo>
                  <a:pt x="23494" y="23494"/>
                </a:lnTo>
                <a:close/>
                <a:moveTo>
                  <a:pt x="258224" y="23494"/>
                </a:moveTo>
                <a:lnTo>
                  <a:pt x="258224" y="93974"/>
                </a:lnTo>
                <a:lnTo>
                  <a:pt x="187845" y="93974"/>
                </a:lnTo>
                <a:lnTo>
                  <a:pt x="187845" y="23494"/>
                </a:lnTo>
                <a:close/>
                <a:moveTo>
                  <a:pt x="0" y="1"/>
                </a:moveTo>
                <a:lnTo>
                  <a:pt x="0" y="117366"/>
                </a:lnTo>
                <a:lnTo>
                  <a:pt x="93872" y="117366"/>
                </a:lnTo>
                <a:cubicBezTo>
                  <a:pt x="93872" y="143481"/>
                  <a:pt x="73001" y="164352"/>
                  <a:pt x="46987" y="164352"/>
                </a:cubicBezTo>
                <a:lnTo>
                  <a:pt x="46987" y="187845"/>
                </a:lnTo>
                <a:cubicBezTo>
                  <a:pt x="85705" y="187845"/>
                  <a:pt x="117366" y="156185"/>
                  <a:pt x="117366" y="117366"/>
                </a:cubicBezTo>
                <a:lnTo>
                  <a:pt x="117366" y="1"/>
                </a:lnTo>
                <a:close/>
                <a:moveTo>
                  <a:pt x="164352" y="1"/>
                </a:moveTo>
                <a:lnTo>
                  <a:pt x="164352" y="117366"/>
                </a:lnTo>
                <a:lnTo>
                  <a:pt x="258224" y="117366"/>
                </a:lnTo>
                <a:cubicBezTo>
                  <a:pt x="258224" y="143481"/>
                  <a:pt x="237352" y="164352"/>
                  <a:pt x="211238" y="164352"/>
                </a:cubicBezTo>
                <a:lnTo>
                  <a:pt x="211238" y="187845"/>
                </a:lnTo>
                <a:cubicBezTo>
                  <a:pt x="250057" y="187845"/>
                  <a:pt x="281717" y="156185"/>
                  <a:pt x="281717" y="117366"/>
                </a:cubicBezTo>
                <a:lnTo>
                  <a:pt x="281717" y="1"/>
                </a:lnTo>
                <a:close/>
              </a:path>
            </a:pathLst>
          </a:cu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3"/>
          <p:cNvSpPr txBox="1"/>
          <p:nvPr>
            <p:ph idx="2" type="title"/>
          </p:nvPr>
        </p:nvSpPr>
        <p:spPr>
          <a:xfrm>
            <a:off x="518175" y="36099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8" name="Google Shape;478;p43"/>
          <p:cNvSpPr txBox="1"/>
          <p:nvPr>
            <p:ph idx="3" type="title"/>
          </p:nvPr>
        </p:nvSpPr>
        <p:spPr>
          <a:xfrm>
            <a:off x="518175" y="4079100"/>
            <a:ext cx="22842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479" name="Google Shape;479;p43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0" name="Google Shape;480;p43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800">
                <a:solidFill>
                  <a:schemeClr val="lt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Closing">
  <p:cSld name="SECTION_HEADER_1_1_1_1">
    <p:bg>
      <p:bgPr>
        <a:solidFill>
          <a:srgbClr val="061B2B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/>
          <p:nvPr/>
        </p:nvSpPr>
        <p:spPr>
          <a:xfrm>
            <a:off x="759548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34" name="Google Shape;34;p17"/>
          <p:cNvGrpSpPr/>
          <p:nvPr/>
        </p:nvGrpSpPr>
        <p:grpSpPr>
          <a:xfrm>
            <a:off x="518854" y="538175"/>
            <a:ext cx="516381" cy="806848"/>
            <a:chOff x="2130375" y="238125"/>
            <a:chExt cx="3348775" cy="5232475"/>
          </a:xfrm>
        </p:grpSpPr>
        <p:sp>
          <p:nvSpPr>
            <p:cNvPr id="35" name="Google Shape;35;p17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7" name="Google Shape;37;p17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41" name="Google Shape;41;p17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42" name="Google Shape;42;p17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7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7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7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7"/>
          <p:cNvSpPr txBox="1"/>
          <p:nvPr/>
        </p:nvSpPr>
        <p:spPr>
          <a:xfrm>
            <a:off x="518850" y="4281500"/>
            <a:ext cx="4985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" name="Google Shape;47;p17"/>
          <p:cNvSpPr txBox="1"/>
          <p:nvPr/>
        </p:nvSpPr>
        <p:spPr>
          <a:xfrm>
            <a:off x="518850" y="4516629"/>
            <a:ext cx="4985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48" name="Google Shape;48;p17"/>
          <p:cNvSpPr txBox="1"/>
          <p:nvPr/>
        </p:nvSpPr>
        <p:spPr>
          <a:xfrm>
            <a:off x="523225" y="2571750"/>
            <a:ext cx="3961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" name="Google Shape;49;p17"/>
          <p:cNvSpPr txBox="1"/>
          <p:nvPr/>
        </p:nvSpPr>
        <p:spPr>
          <a:xfrm>
            <a:off x="6039600" y="538175"/>
            <a:ext cx="2582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" name="Google Shape;50;p17"/>
          <p:cNvSpPr txBox="1"/>
          <p:nvPr/>
        </p:nvSpPr>
        <p:spPr>
          <a:xfrm>
            <a:off x="518850" y="4890200"/>
            <a:ext cx="26016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s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Copyright © </a:t>
            </a:r>
            <a:r>
              <a:rPr b="1" i="0" lang="es" sz="5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SNGULAR</a:t>
            </a:r>
            <a:r>
              <a:rPr b="0" i="0" lang="es" sz="5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r>
              <a:rPr b="0" i="0" lang="es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All rights reserved.</a:t>
            </a:r>
            <a:endParaRPr b="0" i="0" sz="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1;p17"/>
          <p:cNvSpPr txBox="1"/>
          <p:nvPr>
            <p:ph type="title"/>
          </p:nvPr>
        </p:nvSpPr>
        <p:spPr>
          <a:xfrm>
            <a:off x="518400" y="2571750"/>
            <a:ext cx="39672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17"/>
          <p:cNvSpPr txBox="1"/>
          <p:nvPr>
            <p:ph idx="2" type="title"/>
          </p:nvPr>
        </p:nvSpPr>
        <p:spPr>
          <a:xfrm>
            <a:off x="3967200" y="342000"/>
            <a:ext cx="46584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600">
                <a:solidFill>
                  <a:srgbClr val="BFC3C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3" name="Google Shape;5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3750" y="1000391"/>
            <a:ext cx="255025" cy="2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9332" y="1023950"/>
            <a:ext cx="312969" cy="25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+ Paragraph + VI columns ">
  <p:cSld name="CUSTOM_1_1_1_1_1_1_1_1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4" name="Google Shape;484;p44"/>
          <p:cNvSpPr txBox="1"/>
          <p:nvPr>
            <p:ph type="title"/>
          </p:nvPr>
        </p:nvSpPr>
        <p:spPr>
          <a:xfrm>
            <a:off x="518400" y="1239900"/>
            <a:ext cx="2593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44"/>
          <p:cNvSpPr/>
          <p:nvPr/>
        </p:nvSpPr>
        <p:spPr>
          <a:xfrm>
            <a:off x="5129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6" name="Google Shape;486;p44"/>
          <p:cNvSpPr txBox="1"/>
          <p:nvPr>
            <p:ph idx="2" type="title"/>
          </p:nvPr>
        </p:nvSpPr>
        <p:spPr>
          <a:xfrm>
            <a:off x="3279600" y="1239900"/>
            <a:ext cx="2593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7" name="Google Shape;487;p44"/>
          <p:cNvSpPr txBox="1"/>
          <p:nvPr>
            <p:ph idx="3" type="title"/>
          </p:nvPr>
        </p:nvSpPr>
        <p:spPr>
          <a:xfrm>
            <a:off x="6067707" y="1239900"/>
            <a:ext cx="2566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8" name="Google Shape;488;p44"/>
          <p:cNvSpPr/>
          <p:nvPr/>
        </p:nvSpPr>
        <p:spPr>
          <a:xfrm>
            <a:off x="327540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60378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FC3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0" name="Google Shape;490;p44"/>
          <p:cNvSpPr txBox="1"/>
          <p:nvPr>
            <p:ph idx="4" type="title"/>
          </p:nvPr>
        </p:nvSpPr>
        <p:spPr>
          <a:xfrm>
            <a:off x="518400" y="1710000"/>
            <a:ext cx="25932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1" name="Google Shape;491;p44"/>
          <p:cNvSpPr txBox="1"/>
          <p:nvPr>
            <p:ph idx="5" type="title"/>
          </p:nvPr>
        </p:nvSpPr>
        <p:spPr>
          <a:xfrm>
            <a:off x="3275400" y="1710000"/>
            <a:ext cx="25932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2" name="Google Shape;492;p44"/>
          <p:cNvSpPr txBox="1"/>
          <p:nvPr>
            <p:ph idx="6" type="title"/>
          </p:nvPr>
        </p:nvSpPr>
        <p:spPr>
          <a:xfrm>
            <a:off x="6032400" y="1710000"/>
            <a:ext cx="25932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3" name="Google Shape;493;p44"/>
          <p:cNvSpPr txBox="1"/>
          <p:nvPr>
            <p:ph idx="7" type="title"/>
          </p:nvPr>
        </p:nvSpPr>
        <p:spPr>
          <a:xfrm>
            <a:off x="518400" y="3261600"/>
            <a:ext cx="2593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4" name="Google Shape;494;p44"/>
          <p:cNvSpPr txBox="1"/>
          <p:nvPr>
            <p:ph idx="8" type="title"/>
          </p:nvPr>
        </p:nvSpPr>
        <p:spPr>
          <a:xfrm>
            <a:off x="3279600" y="3261450"/>
            <a:ext cx="2566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5" name="Google Shape;495;p44"/>
          <p:cNvSpPr txBox="1"/>
          <p:nvPr>
            <p:ph idx="9" type="title"/>
          </p:nvPr>
        </p:nvSpPr>
        <p:spPr>
          <a:xfrm>
            <a:off x="6040800" y="3261450"/>
            <a:ext cx="2566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6" name="Google Shape;496;p44"/>
          <p:cNvSpPr txBox="1"/>
          <p:nvPr>
            <p:ph idx="13" type="title"/>
          </p:nvPr>
        </p:nvSpPr>
        <p:spPr>
          <a:xfrm>
            <a:off x="3272675" y="3760500"/>
            <a:ext cx="2593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7" name="Google Shape;497;p44"/>
          <p:cNvSpPr/>
          <p:nvPr/>
        </p:nvSpPr>
        <p:spPr>
          <a:xfrm>
            <a:off x="51295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8" name="Google Shape;498;p44"/>
          <p:cNvSpPr txBox="1"/>
          <p:nvPr>
            <p:ph idx="14" type="title"/>
          </p:nvPr>
        </p:nvSpPr>
        <p:spPr>
          <a:xfrm>
            <a:off x="512950" y="3760500"/>
            <a:ext cx="2593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9" name="Google Shape;499;p44"/>
          <p:cNvSpPr txBox="1"/>
          <p:nvPr>
            <p:ph idx="15" type="title"/>
          </p:nvPr>
        </p:nvSpPr>
        <p:spPr>
          <a:xfrm>
            <a:off x="6032400" y="3760500"/>
            <a:ext cx="2593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0" name="Google Shape;500;p44"/>
          <p:cNvSpPr/>
          <p:nvPr/>
        </p:nvSpPr>
        <p:spPr>
          <a:xfrm>
            <a:off x="327540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1" name="Google Shape;501;p44"/>
          <p:cNvSpPr/>
          <p:nvPr/>
        </p:nvSpPr>
        <p:spPr>
          <a:xfrm>
            <a:off x="603785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2" name="Google Shape;502;p44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3" name="Google Shape;503;p44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4" name="Google Shape;504;p44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g Cover">
  <p:cSld name="CUSTOM_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/>
          <p:nvPr>
            <p:ph type="title"/>
          </p:nvPr>
        </p:nvSpPr>
        <p:spPr>
          <a:xfrm>
            <a:off x="518400" y="2228400"/>
            <a:ext cx="39672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061B2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grpSp>
        <p:nvGrpSpPr>
          <p:cNvPr id="507" name="Google Shape;507;p45"/>
          <p:cNvGrpSpPr/>
          <p:nvPr/>
        </p:nvGrpSpPr>
        <p:grpSpPr>
          <a:xfrm rot="10800000">
            <a:off x="3288847" y="571424"/>
            <a:ext cx="5855145" cy="3513071"/>
            <a:chOff x="238125" y="705525"/>
            <a:chExt cx="7135200" cy="4281100"/>
          </a:xfrm>
        </p:grpSpPr>
        <p:sp>
          <p:nvSpPr>
            <p:cNvPr id="508" name="Google Shape;508;p45"/>
            <p:cNvSpPr/>
            <p:nvPr/>
          </p:nvSpPr>
          <p:spPr>
            <a:xfrm>
              <a:off x="5946275" y="3559575"/>
              <a:ext cx="1427050" cy="25"/>
            </a:xfrm>
            <a:custGeom>
              <a:rect b="b" l="l" r="r" t="t"/>
              <a:pathLst>
                <a:path extrusionOk="0" fill="none" h="1" w="57082">
                  <a:moveTo>
                    <a:pt x="57082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762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62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762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1665150" y="3559575"/>
              <a:ext cx="2854100" cy="25"/>
            </a:xfrm>
            <a:custGeom>
              <a:rect b="b" l="l" r="r" t="t"/>
              <a:pathLst>
                <a:path extrusionOk="0" fill="none" h="1" w="114164">
                  <a:moveTo>
                    <a:pt x="114164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62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238125" y="2132550"/>
              <a:ext cx="1427050" cy="25"/>
            </a:xfrm>
            <a:custGeom>
              <a:rect b="b" l="l" r="r" t="t"/>
              <a:pathLst>
                <a:path extrusionOk="0" fill="none" h="1" w="57082">
                  <a:moveTo>
                    <a:pt x="57082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762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45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4" name="Google Shape;514;p45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 type="secHead">
  <p:cSld name="SECTION_HEADER">
    <p:bg>
      <p:bgPr>
        <a:solidFill>
          <a:srgbClr val="061B2B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58" name="Google Shape;58;p18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8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61" name="Google Shape;61;p18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2" name="Google Shape;62;p18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3" name="Google Shape;63;p18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4" name="Google Shape;64;p18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5" name="Google Shape;65;p18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66" name="Google Shape;66;p18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2">
  <p:cSld name="SECTION_HEADER_1">
    <p:bg>
      <p:bgPr>
        <a:solidFill>
          <a:srgbClr val="061B2B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69" name="Google Shape;69;p19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9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1" name="Google Shape;71;p19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72" name="Google Shape;72;p19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78" name="Google Shape;78;p19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SECTION_HEADER_1_1">
    <p:bg>
      <p:bgPr>
        <a:solidFill>
          <a:srgbClr val="061B2B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81" name="Google Shape;81;p20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B7EB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20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83" name="Google Shape;83;p20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84" name="Google Shape;84;p20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5" name="Google Shape;85;p20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6" name="Google Shape;86;p20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7" name="Google Shape;87;p20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8" name="Google Shape;88;p20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89" name="Google Shape;89;p20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90" name="Google Shape;90;p20"/>
          <p:cNvSpPr txBox="1"/>
          <p:nvPr>
            <p:ph type="title"/>
          </p:nvPr>
        </p:nvSpPr>
        <p:spPr>
          <a:xfrm>
            <a:off x="518400" y="2571750"/>
            <a:ext cx="3967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4">
  <p:cSld name="SECTION_HEADER_1_1_1">
    <p:bg>
      <p:bgPr>
        <a:solidFill>
          <a:srgbClr val="061B2B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93" name="Google Shape;93;p21"/>
          <p:cNvCxnSpPr/>
          <p:nvPr/>
        </p:nvCxnSpPr>
        <p:spPr>
          <a:xfrm>
            <a:off x="4657738" y="2830575"/>
            <a:ext cx="4486200" cy="0"/>
          </a:xfrm>
          <a:prstGeom prst="straightConnector1">
            <a:avLst/>
          </a:prstGeom>
          <a:noFill/>
          <a:ln cap="flat" cmpd="sng" w="152400">
            <a:solidFill>
              <a:srgbClr val="4A9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21"/>
          <p:cNvSpPr/>
          <p:nvPr/>
        </p:nvSpPr>
        <p:spPr>
          <a:xfrm>
            <a:off x="521937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95" name="Google Shape;95;p21"/>
          <p:cNvGrpSpPr/>
          <p:nvPr/>
        </p:nvGrpSpPr>
        <p:grpSpPr>
          <a:xfrm>
            <a:off x="8108779" y="533412"/>
            <a:ext cx="516381" cy="806848"/>
            <a:chOff x="2130375" y="238125"/>
            <a:chExt cx="3348775" cy="5232475"/>
          </a:xfrm>
        </p:grpSpPr>
        <p:sp>
          <p:nvSpPr>
            <p:cNvPr id="96" name="Google Shape;96;p21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02" name="Google Shape;102;p21"/>
          <p:cNvSpPr txBox="1"/>
          <p:nvPr>
            <p:ph type="title"/>
          </p:nvPr>
        </p:nvSpPr>
        <p:spPr>
          <a:xfrm>
            <a:off x="518400" y="2561000"/>
            <a:ext cx="39672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XXL">
  <p:cSld name="SECTION_HEADER_1_1_1_2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22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2400"/>
              <a:buFont typeface="Commissioner Light"/>
              <a:buNone/>
              <a:defRPr sz="24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2"/>
          <p:cNvSpPr txBox="1"/>
          <p:nvPr>
            <p:ph idx="3" type="title"/>
          </p:nvPr>
        </p:nvSpPr>
        <p:spPr>
          <a:xfrm>
            <a:off x="5184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22"/>
          <p:cNvSpPr txBox="1"/>
          <p:nvPr>
            <p:ph idx="4" type="title"/>
          </p:nvPr>
        </p:nvSpPr>
        <p:spPr>
          <a:xfrm>
            <a:off x="3279600" y="4845000"/>
            <a:ext cx="189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graph M">
  <p:cSld name="SECTION_HEADER_1_1_1_2_2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23"/>
          <p:cNvSpPr txBox="1"/>
          <p:nvPr>
            <p:ph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2400">
                <a:solidFill>
                  <a:srgbClr val="061B2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title"/>
          </p:nvPr>
        </p:nvSpPr>
        <p:spPr>
          <a:xfrm>
            <a:off x="518400" y="1537200"/>
            <a:ext cx="741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000"/>
              <a:buFont typeface="Commissioner"/>
              <a:buNone/>
              <a:defRPr sz="1000">
                <a:solidFill>
                  <a:srgbClr val="000000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23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23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3600"/>
              <a:buNone/>
              <a:defRPr sz="8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 title="Haz click para añadir texto"/>
          <p:cNvSpPr txBox="1"/>
          <p:nvPr>
            <p:ph type="title"/>
          </p:nvPr>
        </p:nvSpPr>
        <p:spPr>
          <a:xfrm>
            <a:off x="500550" y="25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"/>
              <a:buNone/>
              <a:defRPr b="0" i="0" sz="28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500550" y="1537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 Light"/>
              <a:buChar char="●"/>
              <a:defRPr b="0" i="0" sz="12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○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■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●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○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missioner Light"/>
              <a:buChar char="■"/>
              <a:defRPr b="0" i="0" sz="1000" u="none" cap="none" strike="noStrike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missioner Light"/>
              <a:buChar char="●"/>
              <a:defRPr b="0" i="0" sz="1000" u="none" cap="none" strike="noStrike">
                <a:solidFill>
                  <a:schemeClr val="dk2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missioner Light"/>
              <a:buChar char="○"/>
              <a:defRPr b="0" i="0" sz="1000" u="none" cap="none" strike="noStrike">
                <a:solidFill>
                  <a:schemeClr val="dk2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missioner Light"/>
              <a:buChar char="■"/>
              <a:defRPr b="0" i="0" sz="1000" u="none" cap="none" strike="noStrike">
                <a:solidFill>
                  <a:schemeClr val="dk2"/>
                </a:solidFill>
                <a:latin typeface="Commissioner Light"/>
                <a:ea typeface="Commissioner Light"/>
                <a:cs typeface="Commissioner Light"/>
                <a:sym typeface="Commissioner Light"/>
              </a:defRPr>
            </a:lvl9pPr>
          </a:lstStyle>
          <a:p/>
        </p:txBody>
      </p:sp>
      <p:sp>
        <p:nvSpPr>
          <p:cNvPr id="8" name="Google Shape;8;p1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" name="Google Shape;9;p1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0" name="Google Shape;10;p1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7">
          <p15:clr>
            <a:srgbClr val="FF47E3"/>
          </p15:clr>
        </p15:guide>
        <p15:guide id="2" pos="653">
          <p15:clr>
            <a:srgbClr val="FF47E3"/>
          </p15:clr>
        </p15:guide>
        <p15:guide id="3" pos="760">
          <p15:clr>
            <a:srgbClr val="FF47E3"/>
          </p15:clr>
        </p15:guide>
        <p15:guide id="4" pos="1086">
          <p15:clr>
            <a:srgbClr val="FF47E3"/>
          </p15:clr>
        </p15:guide>
        <p15:guide id="5" pos="1195">
          <p15:clr>
            <a:srgbClr val="FF47E3"/>
          </p15:clr>
        </p15:guide>
        <p15:guide id="6" pos="1522">
          <p15:clr>
            <a:srgbClr val="FF47E3"/>
          </p15:clr>
        </p15:guide>
        <p15:guide id="7" pos="1630">
          <p15:clr>
            <a:srgbClr val="FF47E3"/>
          </p15:clr>
        </p15:guide>
        <p15:guide id="8" pos="1957">
          <p15:clr>
            <a:srgbClr val="FF47E3"/>
          </p15:clr>
        </p15:guide>
        <p15:guide id="9" pos="2066">
          <p15:clr>
            <a:srgbClr val="FF47E3"/>
          </p15:clr>
        </p15:guide>
        <p15:guide id="10" pos="2390">
          <p15:clr>
            <a:srgbClr val="FF47E3"/>
          </p15:clr>
        </p15:guide>
        <p15:guide id="11" pos="2499">
          <p15:clr>
            <a:srgbClr val="FF47E3"/>
          </p15:clr>
        </p15:guide>
        <p15:guide id="12" pos="2826">
          <p15:clr>
            <a:srgbClr val="FF47E3"/>
          </p15:clr>
        </p15:guide>
        <p15:guide id="13" pos="2934">
          <p15:clr>
            <a:srgbClr val="FF47E3"/>
          </p15:clr>
        </p15:guide>
        <p15:guide id="14" pos="3261">
          <p15:clr>
            <a:srgbClr val="FF47E3"/>
          </p15:clr>
        </p15:guide>
        <p15:guide id="15" pos="3370">
          <p15:clr>
            <a:srgbClr val="FF47E3"/>
          </p15:clr>
        </p15:guide>
        <p15:guide id="16" pos="3694">
          <p15:clr>
            <a:srgbClr val="FF47E3"/>
          </p15:clr>
        </p15:guide>
        <p15:guide id="17" pos="3805">
          <p15:clr>
            <a:srgbClr val="FF47E3"/>
          </p15:clr>
        </p15:guide>
        <p15:guide id="18" pos="4130">
          <p15:clr>
            <a:srgbClr val="FF47E3"/>
          </p15:clr>
        </p15:guide>
        <p15:guide id="19" pos="4238">
          <p15:clr>
            <a:srgbClr val="FF47E3"/>
          </p15:clr>
        </p15:guide>
        <p15:guide id="20" pos="4563">
          <p15:clr>
            <a:srgbClr val="FF47E3"/>
          </p15:clr>
        </p15:guide>
        <p15:guide id="21" pos="4674">
          <p15:clr>
            <a:srgbClr val="FF47E3"/>
          </p15:clr>
        </p15:guide>
        <p15:guide id="22" pos="4998">
          <p15:clr>
            <a:srgbClr val="FF47E3"/>
          </p15:clr>
        </p15:guide>
        <p15:guide id="23" pos="5107">
          <p15:clr>
            <a:srgbClr val="FF47E3"/>
          </p15:clr>
        </p15:guide>
        <p15:guide id="24" pos="5433">
          <p15:clr>
            <a:srgbClr val="FF47E3"/>
          </p15:clr>
        </p15:guide>
        <p15:guide id="25" orient="horz" pos="109">
          <p15:clr>
            <a:srgbClr val="FF47E3"/>
          </p15:clr>
        </p15:guide>
        <p15:guide id="26" orient="horz" pos="215">
          <p15:clr>
            <a:srgbClr val="FF47E3"/>
          </p15:clr>
        </p15:guide>
        <p15:guide id="27" orient="horz" pos="1186">
          <p15:clr>
            <a:srgbClr val="FF47E3"/>
          </p15:clr>
        </p15:guide>
        <p15:guide id="28" orient="horz" pos="1404">
          <p15:clr>
            <a:srgbClr val="FF47E3"/>
          </p15:clr>
        </p15:guide>
        <p15:guide id="29" orient="horz" pos="1620">
          <p15:clr>
            <a:srgbClr val="FF47E3"/>
          </p15:clr>
        </p15:guide>
        <p15:guide id="30" orient="horz" pos="1837">
          <p15:clr>
            <a:srgbClr val="FF47E3"/>
          </p15:clr>
        </p15:guide>
        <p15:guide id="31" orient="horz" pos="2055">
          <p15:clr>
            <a:srgbClr val="FF47E3"/>
          </p15:clr>
        </p15:guide>
        <p15:guide id="32" orient="horz" pos="2268">
          <p15:clr>
            <a:srgbClr val="FF47E3"/>
          </p15:clr>
        </p15:guide>
        <p15:guide id="33" orient="horz" pos="3129">
          <p15:clr>
            <a:srgbClr val="FF47E3"/>
          </p15:clr>
        </p15:guide>
        <p15:guide id="34" orient="horz" pos="968">
          <p15:clr>
            <a:srgbClr val="FF47E3"/>
          </p15:clr>
        </p15:guide>
        <p15:guide id="35" orient="horz" pos="644">
          <p15:clr>
            <a:srgbClr val="FF47E3"/>
          </p15:clr>
        </p15:guide>
        <p15:guide id="36" orient="horz" pos="2488">
          <p15:clr>
            <a:srgbClr val="FF47E3"/>
          </p15:clr>
        </p15:guide>
        <p15:guide id="37" orient="horz" pos="2696">
          <p15:clr>
            <a:srgbClr val="FF47E3"/>
          </p15:clr>
        </p15:guide>
        <p15:guide id="38" orient="horz" pos="2914">
          <p15:clr>
            <a:srgbClr val="FF47E3"/>
          </p15:clr>
        </p15:guide>
        <p15:guide id="39" orient="horz" pos="1728">
          <p15:clr>
            <a:srgbClr val="FF47E3"/>
          </p15:clr>
        </p15:guide>
        <p15:guide id="40" orient="horz" pos="1077">
          <p15:clr>
            <a:srgbClr val="FF47E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Action_potentia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Action_potentia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Action_potentia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Action_potential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Action_potentia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LoboaTeresa/Workshop-COF-23/tree/mai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kaggle.com/datasets/uciml/pima-indians-diabetes-database?resource=download" TargetMode="External"/><Relationship Id="rId4" Type="http://schemas.openxmlformats.org/officeDocument/2006/relationships/hyperlink" Target="https://keras.io/api/layers/" TargetMode="External"/><Relationship Id="rId9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40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hyperlink" Target="https://keras.io/api/layers/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Relationship Id="rId8" Type="http://schemas.openxmlformats.org/officeDocument/2006/relationships/hyperlink" Target="https://www.kaggle.com/datasets/uciml/pima-indians-diabetes-database?resource=downloa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keras.io/api/applications/vgg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www.kaggle.com/datasets/vishesh1412/celebrity-face-image-dataset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40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hyperlink" Target="https://keras.io/api/layers/" TargetMode="External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hyperlink" Target="https://keras.io/api/layers/convolution_layers/convolution3d_transpose" TargetMode="External"/><Relationship Id="rId22" Type="http://schemas.openxmlformats.org/officeDocument/2006/relationships/hyperlink" Target="https://keras.io/api/layers/pooling_layers/max_pooling1d" TargetMode="External"/><Relationship Id="rId21" Type="http://schemas.openxmlformats.org/officeDocument/2006/relationships/hyperlink" Target="https://keras.io/api/layers/pooling_layers/" TargetMode="External"/><Relationship Id="rId24" Type="http://schemas.openxmlformats.org/officeDocument/2006/relationships/hyperlink" Target="https://keras.io/api/layers/pooling_layers/max_pooling3d" TargetMode="External"/><Relationship Id="rId23" Type="http://schemas.openxmlformats.org/officeDocument/2006/relationships/hyperlink" Target="https://keras.io/api/layers/pooling_layers/max_pooling2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hyperlink" Target="https://keras.io/api/layers/" TargetMode="External"/><Relationship Id="rId9" Type="http://schemas.openxmlformats.org/officeDocument/2006/relationships/hyperlink" Target="https://keras.io/api/layers/core_layers/activation" TargetMode="External"/><Relationship Id="rId26" Type="http://schemas.openxmlformats.org/officeDocument/2006/relationships/hyperlink" Target="https://keras.io/api/layers/pooling_layers/average_pooling2d" TargetMode="External"/><Relationship Id="rId25" Type="http://schemas.openxmlformats.org/officeDocument/2006/relationships/hyperlink" Target="https://keras.io/api/layers/pooling_layers/average_pooling1d" TargetMode="External"/><Relationship Id="rId28" Type="http://schemas.openxmlformats.org/officeDocument/2006/relationships/hyperlink" Target="https://keras.io/api/layers/pooling_layers/global_max_pooling1d" TargetMode="External"/><Relationship Id="rId27" Type="http://schemas.openxmlformats.org/officeDocument/2006/relationships/hyperlink" Target="https://keras.io/api/layers/pooling_layers/average_pooling3d" TargetMode="External"/><Relationship Id="rId5" Type="http://schemas.openxmlformats.org/officeDocument/2006/relationships/image" Target="../media/image30.png"/><Relationship Id="rId6" Type="http://schemas.openxmlformats.org/officeDocument/2006/relationships/hyperlink" Target="https://keras.io/api/layers/core_layers/" TargetMode="External"/><Relationship Id="rId29" Type="http://schemas.openxmlformats.org/officeDocument/2006/relationships/hyperlink" Target="https://keras.io/api/layers/reshaping_layers/" TargetMode="External"/><Relationship Id="rId7" Type="http://schemas.openxmlformats.org/officeDocument/2006/relationships/hyperlink" Target="https://keras.io/api/layers/core_layers/input" TargetMode="External"/><Relationship Id="rId8" Type="http://schemas.openxmlformats.org/officeDocument/2006/relationships/hyperlink" Target="https://keras.io/api/layers/core_layers/dense" TargetMode="External"/><Relationship Id="rId31" Type="http://schemas.openxmlformats.org/officeDocument/2006/relationships/hyperlink" Target="https://keras.io/api/layers/reshaping_layers/flatten" TargetMode="External"/><Relationship Id="rId30" Type="http://schemas.openxmlformats.org/officeDocument/2006/relationships/hyperlink" Target="https://keras.io/api/layers/reshaping_layers/reshape" TargetMode="External"/><Relationship Id="rId11" Type="http://schemas.openxmlformats.org/officeDocument/2006/relationships/hyperlink" Target="https://keras.io/api/layers/convolution_layers/" TargetMode="External"/><Relationship Id="rId33" Type="http://schemas.openxmlformats.org/officeDocument/2006/relationships/image" Target="../media/image37.png"/><Relationship Id="rId10" Type="http://schemas.openxmlformats.org/officeDocument/2006/relationships/hyperlink" Target="https://keras.io/api/layers/core_layers/embedding" TargetMode="External"/><Relationship Id="rId32" Type="http://schemas.openxmlformats.org/officeDocument/2006/relationships/image" Target="../media/image47.png"/><Relationship Id="rId13" Type="http://schemas.openxmlformats.org/officeDocument/2006/relationships/hyperlink" Target="https://keras.io/api/layers/convolution_layers/convolution2d" TargetMode="External"/><Relationship Id="rId12" Type="http://schemas.openxmlformats.org/officeDocument/2006/relationships/hyperlink" Target="https://keras.io/api/layers/convolution_layers/convolution1d" TargetMode="External"/><Relationship Id="rId15" Type="http://schemas.openxmlformats.org/officeDocument/2006/relationships/hyperlink" Target="https://keras.io/api/layers/convolution_layers/separable_convolution1d" TargetMode="External"/><Relationship Id="rId14" Type="http://schemas.openxmlformats.org/officeDocument/2006/relationships/hyperlink" Target="https://keras.io/api/layers/convolution_layers/convolution3d" TargetMode="External"/><Relationship Id="rId17" Type="http://schemas.openxmlformats.org/officeDocument/2006/relationships/hyperlink" Target="https://keras.io/api/layers/convolution_layers/depthwise_convolution2d" TargetMode="External"/><Relationship Id="rId16" Type="http://schemas.openxmlformats.org/officeDocument/2006/relationships/hyperlink" Target="https://keras.io/api/layers/convolution_layers/separable_convolution2d" TargetMode="External"/><Relationship Id="rId19" Type="http://schemas.openxmlformats.org/officeDocument/2006/relationships/hyperlink" Target="https://keras.io/api/layers/convolution_layers/convolution2d_transpose" TargetMode="External"/><Relationship Id="rId18" Type="http://schemas.openxmlformats.org/officeDocument/2006/relationships/hyperlink" Target="https://keras.io/api/layers/convolution_layers/convolution1d_transpos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hyperlink" Target="https://keras.io/api/layers/convolution_layers/convolution3d_transpose" TargetMode="External"/><Relationship Id="rId22" Type="http://schemas.openxmlformats.org/officeDocument/2006/relationships/hyperlink" Target="https://keras.io/api/layers/pooling_layers/max_pooling1d" TargetMode="External"/><Relationship Id="rId21" Type="http://schemas.openxmlformats.org/officeDocument/2006/relationships/hyperlink" Target="https://keras.io/api/layers/pooling_layers/" TargetMode="External"/><Relationship Id="rId24" Type="http://schemas.openxmlformats.org/officeDocument/2006/relationships/hyperlink" Target="https://keras.io/api/layers/pooling_layers/max_pooling3d" TargetMode="External"/><Relationship Id="rId23" Type="http://schemas.openxmlformats.org/officeDocument/2006/relationships/hyperlink" Target="https://keras.io/api/layers/pooling_layers/max_pooling2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hyperlink" Target="https://keras.io/api/layers/" TargetMode="External"/><Relationship Id="rId9" Type="http://schemas.openxmlformats.org/officeDocument/2006/relationships/hyperlink" Target="https://keras.io/api/layers/core_layers/activation" TargetMode="External"/><Relationship Id="rId26" Type="http://schemas.openxmlformats.org/officeDocument/2006/relationships/hyperlink" Target="https://keras.io/api/layers/pooling_layers/average_pooling2d" TargetMode="External"/><Relationship Id="rId25" Type="http://schemas.openxmlformats.org/officeDocument/2006/relationships/hyperlink" Target="https://keras.io/api/layers/pooling_layers/average_pooling1d" TargetMode="External"/><Relationship Id="rId28" Type="http://schemas.openxmlformats.org/officeDocument/2006/relationships/hyperlink" Target="https://keras.io/api/layers/pooling_layers/global_max_pooling1d" TargetMode="External"/><Relationship Id="rId27" Type="http://schemas.openxmlformats.org/officeDocument/2006/relationships/hyperlink" Target="https://keras.io/api/layers/pooling_layers/average_pooling3d" TargetMode="External"/><Relationship Id="rId5" Type="http://schemas.openxmlformats.org/officeDocument/2006/relationships/image" Target="../media/image30.png"/><Relationship Id="rId6" Type="http://schemas.openxmlformats.org/officeDocument/2006/relationships/hyperlink" Target="https://keras.io/api/layers/core_layers/" TargetMode="External"/><Relationship Id="rId29" Type="http://schemas.openxmlformats.org/officeDocument/2006/relationships/hyperlink" Target="https://keras.io/api/layers/reshaping_layers/" TargetMode="External"/><Relationship Id="rId7" Type="http://schemas.openxmlformats.org/officeDocument/2006/relationships/hyperlink" Target="https://keras.io/api/layers/core_layers/input" TargetMode="External"/><Relationship Id="rId8" Type="http://schemas.openxmlformats.org/officeDocument/2006/relationships/hyperlink" Target="https://keras.io/api/layers/core_layers/dense" TargetMode="External"/><Relationship Id="rId31" Type="http://schemas.openxmlformats.org/officeDocument/2006/relationships/hyperlink" Target="https://keras.io/api/layers/reshaping_layers/flatten" TargetMode="External"/><Relationship Id="rId30" Type="http://schemas.openxmlformats.org/officeDocument/2006/relationships/hyperlink" Target="https://keras.io/api/layers/reshaping_layers/reshape" TargetMode="External"/><Relationship Id="rId11" Type="http://schemas.openxmlformats.org/officeDocument/2006/relationships/hyperlink" Target="https://keras.io/api/layers/convolution_layers/" TargetMode="External"/><Relationship Id="rId33" Type="http://schemas.openxmlformats.org/officeDocument/2006/relationships/image" Target="../media/image39.gif"/><Relationship Id="rId10" Type="http://schemas.openxmlformats.org/officeDocument/2006/relationships/hyperlink" Target="https://keras.io/api/layers/core_layers/embedding" TargetMode="External"/><Relationship Id="rId32" Type="http://schemas.openxmlformats.org/officeDocument/2006/relationships/image" Target="../media/image47.png"/><Relationship Id="rId13" Type="http://schemas.openxmlformats.org/officeDocument/2006/relationships/hyperlink" Target="https://keras.io/api/layers/convolution_layers/convolution2d" TargetMode="External"/><Relationship Id="rId12" Type="http://schemas.openxmlformats.org/officeDocument/2006/relationships/hyperlink" Target="https://keras.io/api/layers/convolution_layers/convolution1d" TargetMode="External"/><Relationship Id="rId15" Type="http://schemas.openxmlformats.org/officeDocument/2006/relationships/hyperlink" Target="https://keras.io/api/layers/convolution_layers/separable_convolution1d" TargetMode="External"/><Relationship Id="rId14" Type="http://schemas.openxmlformats.org/officeDocument/2006/relationships/hyperlink" Target="https://keras.io/api/layers/convolution_layers/convolution3d" TargetMode="External"/><Relationship Id="rId17" Type="http://schemas.openxmlformats.org/officeDocument/2006/relationships/hyperlink" Target="https://keras.io/api/layers/convolution_layers/depthwise_convolution2d" TargetMode="External"/><Relationship Id="rId16" Type="http://schemas.openxmlformats.org/officeDocument/2006/relationships/hyperlink" Target="https://keras.io/api/layers/convolution_layers/separable_convolution2d" TargetMode="External"/><Relationship Id="rId19" Type="http://schemas.openxmlformats.org/officeDocument/2006/relationships/hyperlink" Target="https://keras.io/api/layers/convolution_layers/convolution2d_transpose" TargetMode="External"/><Relationship Id="rId18" Type="http://schemas.openxmlformats.org/officeDocument/2006/relationships/hyperlink" Target="https://keras.io/api/layers/convolution_layers/convolution1d_transpose" TargetMode="Externa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hyperlink" Target="https://keras.io/api/layers/convolution_layers/convolution3d_transpose" TargetMode="External"/><Relationship Id="rId22" Type="http://schemas.openxmlformats.org/officeDocument/2006/relationships/hyperlink" Target="https://keras.io/api/layers/pooling_layers/max_pooling1d" TargetMode="External"/><Relationship Id="rId21" Type="http://schemas.openxmlformats.org/officeDocument/2006/relationships/hyperlink" Target="https://keras.io/api/layers/pooling_layers/" TargetMode="External"/><Relationship Id="rId24" Type="http://schemas.openxmlformats.org/officeDocument/2006/relationships/hyperlink" Target="https://keras.io/api/layers/pooling_layers/max_pooling3d" TargetMode="External"/><Relationship Id="rId23" Type="http://schemas.openxmlformats.org/officeDocument/2006/relationships/hyperlink" Target="https://keras.io/api/layers/pooling_layers/max_pooling2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hyperlink" Target="https://keras.io/api/layers/" TargetMode="External"/><Relationship Id="rId9" Type="http://schemas.openxmlformats.org/officeDocument/2006/relationships/hyperlink" Target="https://keras.io/api/layers/core_layers/activation" TargetMode="External"/><Relationship Id="rId26" Type="http://schemas.openxmlformats.org/officeDocument/2006/relationships/hyperlink" Target="https://keras.io/api/layers/pooling_layers/average_pooling2d" TargetMode="External"/><Relationship Id="rId25" Type="http://schemas.openxmlformats.org/officeDocument/2006/relationships/hyperlink" Target="https://keras.io/api/layers/pooling_layers/average_pooling1d" TargetMode="External"/><Relationship Id="rId28" Type="http://schemas.openxmlformats.org/officeDocument/2006/relationships/hyperlink" Target="https://keras.io/api/layers/pooling_layers/global_max_pooling1d" TargetMode="External"/><Relationship Id="rId27" Type="http://schemas.openxmlformats.org/officeDocument/2006/relationships/hyperlink" Target="https://keras.io/api/layers/pooling_layers/average_pooling3d" TargetMode="External"/><Relationship Id="rId5" Type="http://schemas.openxmlformats.org/officeDocument/2006/relationships/image" Target="../media/image30.png"/><Relationship Id="rId6" Type="http://schemas.openxmlformats.org/officeDocument/2006/relationships/hyperlink" Target="https://keras.io/api/layers/core_layers/" TargetMode="External"/><Relationship Id="rId29" Type="http://schemas.openxmlformats.org/officeDocument/2006/relationships/hyperlink" Target="https://keras.io/api/layers/reshaping_layers/" TargetMode="External"/><Relationship Id="rId7" Type="http://schemas.openxmlformats.org/officeDocument/2006/relationships/hyperlink" Target="https://keras.io/api/layers/core_layers/input" TargetMode="External"/><Relationship Id="rId8" Type="http://schemas.openxmlformats.org/officeDocument/2006/relationships/hyperlink" Target="https://keras.io/api/layers/core_layers/dense" TargetMode="External"/><Relationship Id="rId31" Type="http://schemas.openxmlformats.org/officeDocument/2006/relationships/hyperlink" Target="https://keras.io/api/layers/reshaping_layers/flatten" TargetMode="External"/><Relationship Id="rId30" Type="http://schemas.openxmlformats.org/officeDocument/2006/relationships/hyperlink" Target="https://keras.io/api/layers/reshaping_layers/reshape" TargetMode="External"/><Relationship Id="rId11" Type="http://schemas.openxmlformats.org/officeDocument/2006/relationships/hyperlink" Target="https://keras.io/api/layers/convolution_layers/" TargetMode="External"/><Relationship Id="rId33" Type="http://schemas.openxmlformats.org/officeDocument/2006/relationships/image" Target="../media/image36.gif"/><Relationship Id="rId10" Type="http://schemas.openxmlformats.org/officeDocument/2006/relationships/hyperlink" Target="https://keras.io/api/layers/core_layers/embedding" TargetMode="External"/><Relationship Id="rId32" Type="http://schemas.openxmlformats.org/officeDocument/2006/relationships/image" Target="../media/image47.png"/><Relationship Id="rId13" Type="http://schemas.openxmlformats.org/officeDocument/2006/relationships/hyperlink" Target="https://keras.io/api/layers/convolution_layers/convolution2d" TargetMode="External"/><Relationship Id="rId12" Type="http://schemas.openxmlformats.org/officeDocument/2006/relationships/hyperlink" Target="https://keras.io/api/layers/convolution_layers/convolution1d" TargetMode="External"/><Relationship Id="rId15" Type="http://schemas.openxmlformats.org/officeDocument/2006/relationships/hyperlink" Target="https://keras.io/api/layers/convolution_layers/separable_convolution1d" TargetMode="External"/><Relationship Id="rId14" Type="http://schemas.openxmlformats.org/officeDocument/2006/relationships/hyperlink" Target="https://keras.io/api/layers/convolution_layers/convolution3d" TargetMode="External"/><Relationship Id="rId17" Type="http://schemas.openxmlformats.org/officeDocument/2006/relationships/hyperlink" Target="https://keras.io/api/layers/convolution_layers/depthwise_convolution2d" TargetMode="External"/><Relationship Id="rId16" Type="http://schemas.openxmlformats.org/officeDocument/2006/relationships/hyperlink" Target="https://keras.io/api/layers/convolution_layers/separable_convolution2d" TargetMode="External"/><Relationship Id="rId19" Type="http://schemas.openxmlformats.org/officeDocument/2006/relationships/hyperlink" Target="https://keras.io/api/layers/convolution_layers/convolution2d_transpose" TargetMode="External"/><Relationship Id="rId18" Type="http://schemas.openxmlformats.org/officeDocument/2006/relationships/hyperlink" Target="https://keras.io/api/layers/convolution_layers/convolution1d_transpose" TargetMode="External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hyperlink" Target="https://keras.io/api/layers/convolution_layers/convolution3d_transpose" TargetMode="External"/><Relationship Id="rId22" Type="http://schemas.openxmlformats.org/officeDocument/2006/relationships/hyperlink" Target="https://keras.io/api/layers/pooling_layers/max_pooling1d" TargetMode="External"/><Relationship Id="rId21" Type="http://schemas.openxmlformats.org/officeDocument/2006/relationships/hyperlink" Target="https://keras.io/api/layers/pooling_layers/" TargetMode="External"/><Relationship Id="rId24" Type="http://schemas.openxmlformats.org/officeDocument/2006/relationships/hyperlink" Target="https://keras.io/api/layers/pooling_layers/max_pooling3d" TargetMode="External"/><Relationship Id="rId23" Type="http://schemas.openxmlformats.org/officeDocument/2006/relationships/hyperlink" Target="https://keras.io/api/layers/pooling_layers/max_pooling2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hyperlink" Target="https://keras.io/api/layers/" TargetMode="External"/><Relationship Id="rId9" Type="http://schemas.openxmlformats.org/officeDocument/2006/relationships/hyperlink" Target="https://keras.io/api/layers/core_layers/activation" TargetMode="External"/><Relationship Id="rId26" Type="http://schemas.openxmlformats.org/officeDocument/2006/relationships/hyperlink" Target="https://keras.io/api/layers/pooling_layers/average_pooling2d" TargetMode="External"/><Relationship Id="rId25" Type="http://schemas.openxmlformats.org/officeDocument/2006/relationships/hyperlink" Target="https://keras.io/api/layers/pooling_layers/average_pooling1d" TargetMode="External"/><Relationship Id="rId28" Type="http://schemas.openxmlformats.org/officeDocument/2006/relationships/hyperlink" Target="https://keras.io/api/layers/pooling_layers/global_max_pooling1d" TargetMode="External"/><Relationship Id="rId27" Type="http://schemas.openxmlformats.org/officeDocument/2006/relationships/hyperlink" Target="https://keras.io/api/layers/pooling_layers/average_pooling3d" TargetMode="External"/><Relationship Id="rId5" Type="http://schemas.openxmlformats.org/officeDocument/2006/relationships/image" Target="../media/image30.png"/><Relationship Id="rId6" Type="http://schemas.openxmlformats.org/officeDocument/2006/relationships/hyperlink" Target="https://keras.io/api/layers/core_layers/" TargetMode="External"/><Relationship Id="rId29" Type="http://schemas.openxmlformats.org/officeDocument/2006/relationships/hyperlink" Target="https://keras.io/api/layers/reshaping_layers/" TargetMode="External"/><Relationship Id="rId7" Type="http://schemas.openxmlformats.org/officeDocument/2006/relationships/hyperlink" Target="https://keras.io/api/layers/core_layers/input" TargetMode="External"/><Relationship Id="rId8" Type="http://schemas.openxmlformats.org/officeDocument/2006/relationships/hyperlink" Target="https://keras.io/api/layers/core_layers/dense" TargetMode="External"/><Relationship Id="rId31" Type="http://schemas.openxmlformats.org/officeDocument/2006/relationships/hyperlink" Target="https://keras.io/api/layers/reshaping_layers/flatten" TargetMode="External"/><Relationship Id="rId30" Type="http://schemas.openxmlformats.org/officeDocument/2006/relationships/hyperlink" Target="https://keras.io/api/layers/reshaping_layers/reshape" TargetMode="External"/><Relationship Id="rId11" Type="http://schemas.openxmlformats.org/officeDocument/2006/relationships/hyperlink" Target="https://keras.io/api/layers/convolution_layers/" TargetMode="External"/><Relationship Id="rId33" Type="http://schemas.openxmlformats.org/officeDocument/2006/relationships/image" Target="../media/image63.png"/><Relationship Id="rId10" Type="http://schemas.openxmlformats.org/officeDocument/2006/relationships/hyperlink" Target="https://keras.io/api/layers/core_layers/embedding" TargetMode="External"/><Relationship Id="rId32" Type="http://schemas.openxmlformats.org/officeDocument/2006/relationships/image" Target="../media/image47.png"/><Relationship Id="rId13" Type="http://schemas.openxmlformats.org/officeDocument/2006/relationships/hyperlink" Target="https://keras.io/api/layers/convolution_layers/convolution2d" TargetMode="External"/><Relationship Id="rId12" Type="http://schemas.openxmlformats.org/officeDocument/2006/relationships/hyperlink" Target="https://keras.io/api/layers/convolution_layers/convolution1d" TargetMode="External"/><Relationship Id="rId15" Type="http://schemas.openxmlformats.org/officeDocument/2006/relationships/hyperlink" Target="https://keras.io/api/layers/convolution_layers/separable_convolution1d" TargetMode="External"/><Relationship Id="rId14" Type="http://schemas.openxmlformats.org/officeDocument/2006/relationships/hyperlink" Target="https://keras.io/api/layers/convolution_layers/convolution3d" TargetMode="External"/><Relationship Id="rId17" Type="http://schemas.openxmlformats.org/officeDocument/2006/relationships/hyperlink" Target="https://keras.io/api/layers/convolution_layers/depthwise_convolution2d" TargetMode="External"/><Relationship Id="rId16" Type="http://schemas.openxmlformats.org/officeDocument/2006/relationships/hyperlink" Target="https://keras.io/api/layers/convolution_layers/separable_convolution2d" TargetMode="External"/><Relationship Id="rId19" Type="http://schemas.openxmlformats.org/officeDocument/2006/relationships/hyperlink" Target="https://keras.io/api/layers/convolution_layers/convolution2d_transpose" TargetMode="External"/><Relationship Id="rId18" Type="http://schemas.openxmlformats.org/officeDocument/2006/relationships/hyperlink" Target="https://keras.io/api/layers/convolution_layers/convolution1d_transpos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22" Type="http://schemas.openxmlformats.org/officeDocument/2006/relationships/image" Target="../media/image52.png"/><Relationship Id="rId2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s.wikipedia.org/wiki/C%C3%B3digo_abierto" TargetMode="External"/><Relationship Id="rId4" Type="http://schemas.openxmlformats.org/officeDocument/2006/relationships/hyperlink" Target="https://es.wikipedia.org/wiki/Google" TargetMode="External"/><Relationship Id="rId9" Type="http://schemas.openxmlformats.org/officeDocument/2006/relationships/hyperlink" Target="https://caffe.berkeleyvision.org/tutorial/" TargetMode="External"/><Relationship Id="rId5" Type="http://schemas.openxmlformats.org/officeDocument/2006/relationships/hyperlink" Target="https://www.tensorflow.org/overview?hl=es-419" TargetMode="External"/><Relationship Id="rId6" Type="http://schemas.openxmlformats.org/officeDocument/2006/relationships/hyperlink" Target="https://keras.io/guides/" TargetMode="External"/><Relationship Id="rId7" Type="http://schemas.openxmlformats.org/officeDocument/2006/relationships/hyperlink" Target="https://keras.io/examples/" TargetMode="External"/><Relationship Id="rId8" Type="http://schemas.openxmlformats.org/officeDocument/2006/relationships/hyperlink" Target="https://pytorch.org/tutorials/" TargetMode="External"/><Relationship Id="rId11" Type="http://schemas.openxmlformats.org/officeDocument/2006/relationships/hyperlink" Target="https://es.wikipedia.org/wiki/An%C3%A1lisis_de_la_regresi%C3%B3n" TargetMode="External"/><Relationship Id="rId10" Type="http://schemas.openxmlformats.org/officeDocument/2006/relationships/hyperlink" Target="https://es.wikipedia.org/wiki/Clasificaci%C3%B3n_estad%C3%ADstica" TargetMode="External"/><Relationship Id="rId13" Type="http://schemas.openxmlformats.org/officeDocument/2006/relationships/hyperlink" Target="https://es.wikipedia.org/wiki/Gradient_boosting" TargetMode="External"/><Relationship Id="rId12" Type="http://schemas.openxmlformats.org/officeDocument/2006/relationships/hyperlink" Target="https://es.wikipedia.org/wiki/An%C3%A1lisis_de_grupos" TargetMode="External"/><Relationship Id="rId15" Type="http://schemas.openxmlformats.org/officeDocument/2006/relationships/hyperlink" Target="https://scikit-learn.org/stable/getting_started.html" TargetMode="External"/><Relationship Id="rId14" Type="http://schemas.openxmlformats.org/officeDocument/2006/relationships/hyperlink" Target="https://es.wikipedia.org/wiki/K-means%2B%2B" TargetMode="External"/><Relationship Id="rId17" Type="http://schemas.openxmlformats.org/officeDocument/2006/relationships/image" Target="../media/image43.png"/><Relationship Id="rId16" Type="http://schemas.openxmlformats.org/officeDocument/2006/relationships/hyperlink" Target="https://scikit-learn.org/stable/auto_examples/index.html" TargetMode="External"/><Relationship Id="rId19" Type="http://schemas.openxmlformats.org/officeDocument/2006/relationships/image" Target="../media/image23.png"/><Relationship Id="rId18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openmmlab.com/codebase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ocs.ultralytics.com/tasks/detect/#dataset-format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LoboaTeresa" TargetMode="External"/><Relationship Id="rId4" Type="http://schemas.openxmlformats.org/officeDocument/2006/relationships/image" Target="../media/image75.png"/><Relationship Id="rId9" Type="http://schemas.openxmlformats.org/officeDocument/2006/relationships/image" Target="../media/image71.png"/><Relationship Id="rId5" Type="http://schemas.openxmlformats.org/officeDocument/2006/relationships/hyperlink" Target="https://github.com/LoboaTeresa" TargetMode="External"/><Relationship Id="rId6" Type="http://schemas.openxmlformats.org/officeDocument/2006/relationships/image" Target="../media/image74.png"/><Relationship Id="rId7" Type="http://schemas.openxmlformats.org/officeDocument/2006/relationships/hyperlink" Target="https://github.com/LoboaTeresa" TargetMode="External"/><Relationship Id="rId8" Type="http://schemas.openxmlformats.org/officeDocument/2006/relationships/hyperlink" Target="http://www.linkedin.com/in/%20teresa-lobo-alons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72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B2B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"/>
          <p:cNvSpPr txBox="1"/>
          <p:nvPr/>
        </p:nvSpPr>
        <p:spPr>
          <a:xfrm>
            <a:off x="374600" y="2228400"/>
            <a:ext cx="50283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</a:t>
            </a:r>
            <a:r>
              <a:rPr lang="es" sz="3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ó</a:t>
            </a: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mo entrenar a </a:t>
            </a:r>
            <a:r>
              <a:rPr lang="es" sz="3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tu</a:t>
            </a: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modelo de IA </a:t>
            </a:r>
            <a:endParaRPr b="0" i="0" sz="35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i="0" lang="es" sz="29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~</a:t>
            </a:r>
            <a:r>
              <a:rPr i="1" lang="es" sz="29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desde cero ~</a:t>
            </a:r>
            <a:endParaRPr i="1" sz="2900" u="none" cap="none" strike="noStrike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520" name="Google Shape;520;p1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521" name="Google Shape;521;p1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1"/>
          <p:cNvSpPr/>
          <p:nvPr/>
        </p:nvSpPr>
        <p:spPr>
          <a:xfrm>
            <a:off x="523225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526" name="Google Shape;526;p1"/>
          <p:cNvGrpSpPr/>
          <p:nvPr/>
        </p:nvGrpSpPr>
        <p:grpSpPr>
          <a:xfrm>
            <a:off x="8105039" y="538175"/>
            <a:ext cx="516381" cy="806848"/>
            <a:chOff x="2130375" y="238125"/>
            <a:chExt cx="3348775" cy="5232475"/>
          </a:xfrm>
        </p:grpSpPr>
        <p:sp>
          <p:nvSpPr>
            <p:cNvPr id="527" name="Google Shape;527;p1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533" name="Google Shape;533;p1"/>
          <p:cNvSpPr txBox="1"/>
          <p:nvPr/>
        </p:nvSpPr>
        <p:spPr>
          <a:xfrm>
            <a:off x="6425776" y="4281500"/>
            <a:ext cx="2199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Teresa Lobo Alonso</a:t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34" name="Google Shape;534;p1"/>
          <p:cNvSpPr txBox="1"/>
          <p:nvPr/>
        </p:nvSpPr>
        <p:spPr>
          <a:xfrm>
            <a:off x="6688825" y="4486438"/>
            <a:ext cx="193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ML Engineer @ Sngular</a:t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35" name="Google Shape;53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963" y="2228412"/>
            <a:ext cx="1302250" cy="13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0" y="125444"/>
            <a:ext cx="2199600" cy="12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48" y="325375"/>
            <a:ext cx="1185025" cy="123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e8026c6a32_0_116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704" name="Google Shape;704;g1e8026c6a32_0_116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procesamiento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solidFill>
                  <a:schemeClr val="accent3"/>
                </a:solidFill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potencial de acción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solidFill>
                <a:schemeClr val="accent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05" name="Google Shape;705;g1e8026c6a32_0_116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e8026c6a32_0_116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07" name="Google Shape;707;g1e8026c6a32_0_116"/>
          <p:cNvSpPr/>
          <p:nvPr/>
        </p:nvSpPr>
        <p:spPr>
          <a:xfrm>
            <a:off x="6410349" y="1160228"/>
            <a:ext cx="1199400" cy="11673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708" name="Google Shape;708;g1e8026c6a32_0_116"/>
          <p:cNvGrpSpPr/>
          <p:nvPr/>
        </p:nvGrpSpPr>
        <p:grpSpPr>
          <a:xfrm>
            <a:off x="5427702" y="778602"/>
            <a:ext cx="324817" cy="2052056"/>
            <a:chOff x="5528152" y="546770"/>
            <a:chExt cx="239700" cy="1571373"/>
          </a:xfrm>
        </p:grpSpPr>
        <p:sp>
          <p:nvSpPr>
            <p:cNvPr id="709" name="Google Shape;709;g1e8026c6a32_0_116"/>
            <p:cNvSpPr/>
            <p:nvPr/>
          </p:nvSpPr>
          <p:spPr>
            <a:xfrm>
              <a:off x="5528152" y="546770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6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10" name="Google Shape;710;g1e8026c6a32_0_116"/>
            <p:cNvSpPr/>
            <p:nvPr/>
          </p:nvSpPr>
          <p:spPr>
            <a:xfrm>
              <a:off x="5528152" y="950586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11" name="Google Shape;711;g1e8026c6a32_0_116"/>
            <p:cNvSpPr/>
            <p:nvPr/>
          </p:nvSpPr>
          <p:spPr>
            <a:xfrm>
              <a:off x="5528152" y="1418414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12" name="Google Shape;712;g1e8026c6a32_0_116"/>
            <p:cNvSpPr/>
            <p:nvPr/>
          </p:nvSpPr>
          <p:spPr>
            <a:xfrm>
              <a:off x="5528152" y="1886243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713" name="Google Shape;713;g1e8026c6a32_0_116"/>
          <p:cNvSpPr txBox="1"/>
          <p:nvPr/>
        </p:nvSpPr>
        <p:spPr>
          <a:xfrm>
            <a:off x="5453775" y="7459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14" name="Google Shape;714;g1e8026c6a32_0_116"/>
          <p:cNvSpPr txBox="1"/>
          <p:nvPr/>
        </p:nvSpPr>
        <p:spPr>
          <a:xfrm>
            <a:off x="5453775" y="12433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15" name="Google Shape;715;g1e8026c6a32_0_116"/>
          <p:cNvSpPr txBox="1"/>
          <p:nvPr/>
        </p:nvSpPr>
        <p:spPr>
          <a:xfrm>
            <a:off x="5453775" y="1876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16" name="Google Shape;716;g1e8026c6a32_0_116"/>
          <p:cNvSpPr txBox="1"/>
          <p:nvPr/>
        </p:nvSpPr>
        <p:spPr>
          <a:xfrm>
            <a:off x="5453775" y="2488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17" name="Google Shape;717;g1e8026c6a32_0_116"/>
          <p:cNvCxnSpPr>
            <a:stCxn id="713" idx="3"/>
            <a:endCxn id="707" idx="2"/>
          </p:cNvCxnSpPr>
          <p:nvPr/>
        </p:nvCxnSpPr>
        <p:spPr>
          <a:xfrm>
            <a:off x="5845275" y="930575"/>
            <a:ext cx="565200" cy="8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g1e8026c6a32_0_116"/>
          <p:cNvCxnSpPr>
            <a:stCxn id="714" idx="3"/>
            <a:endCxn id="707" idx="2"/>
          </p:cNvCxnSpPr>
          <p:nvPr/>
        </p:nvCxnSpPr>
        <p:spPr>
          <a:xfrm>
            <a:off x="5845275" y="1427975"/>
            <a:ext cx="565200" cy="3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g1e8026c6a32_0_116"/>
          <p:cNvCxnSpPr>
            <a:stCxn id="715" idx="3"/>
            <a:endCxn id="707" idx="2"/>
          </p:cNvCxnSpPr>
          <p:nvPr/>
        </p:nvCxnSpPr>
        <p:spPr>
          <a:xfrm flipH="1" rot="10800000">
            <a:off x="5845275" y="1743925"/>
            <a:ext cx="565200" cy="3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g1e8026c6a32_0_116"/>
          <p:cNvCxnSpPr>
            <a:stCxn id="716" idx="3"/>
            <a:endCxn id="707" idx="2"/>
          </p:cNvCxnSpPr>
          <p:nvPr/>
        </p:nvCxnSpPr>
        <p:spPr>
          <a:xfrm flipH="1" rot="10800000">
            <a:off x="5845275" y="1743925"/>
            <a:ext cx="5652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g1e8026c6a32_0_116"/>
          <p:cNvSpPr/>
          <p:nvPr/>
        </p:nvSpPr>
        <p:spPr>
          <a:xfrm>
            <a:off x="7973102" y="1592527"/>
            <a:ext cx="324900" cy="3027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22" name="Google Shape;722;g1e8026c6a32_0_116"/>
          <p:cNvCxnSpPr>
            <a:stCxn id="707" idx="6"/>
            <a:endCxn id="721" idx="2"/>
          </p:cNvCxnSpPr>
          <p:nvPr/>
        </p:nvCxnSpPr>
        <p:spPr>
          <a:xfrm>
            <a:off x="7609749" y="1743878"/>
            <a:ext cx="36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g1e8026c6a32_0_116"/>
          <p:cNvSpPr txBox="1"/>
          <p:nvPr/>
        </p:nvSpPr>
        <p:spPr>
          <a:xfrm>
            <a:off x="7973100" y="15592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24" name="Google Shape;724;g1e8026c6a32_0_116"/>
          <p:cNvSpPr txBox="1"/>
          <p:nvPr/>
        </p:nvSpPr>
        <p:spPr>
          <a:xfrm>
            <a:off x="5285650" y="3100375"/>
            <a:ext cx="34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Output = suma ponderada del input</a:t>
            </a:r>
            <a:endParaRPr sz="13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=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σ</a:t>
            </a:r>
            <a:r>
              <a:rPr lang="es" sz="1500">
                <a:solidFill>
                  <a:schemeClr val="lt1"/>
                </a:solidFill>
              </a:rPr>
              <a:t> (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w</a:t>
            </a:r>
            <a:r>
              <a:rPr baseline="-25000"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+ b)</a:t>
            </a:r>
            <a:endParaRPr b="1" sz="1300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25" name="Google Shape;725;g1e8026c6a32_0_116"/>
          <p:cNvSpPr txBox="1"/>
          <p:nvPr/>
        </p:nvSpPr>
        <p:spPr>
          <a:xfrm>
            <a:off x="5914250" y="341325"/>
            <a:ext cx="2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artificial o nodo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26" name="Google Shape;726;g1e8026c6a32_0_116"/>
          <p:cNvSpPr txBox="1"/>
          <p:nvPr/>
        </p:nvSpPr>
        <p:spPr>
          <a:xfrm>
            <a:off x="6410475" y="1560350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f(x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, 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82f2869dc8_0_120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732" name="Google Shape;732;g282f2869dc8_0_120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procesamiento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solidFill>
                  <a:schemeClr val="accent3"/>
                </a:solidFill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potencial de acción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solidFill>
                <a:schemeClr val="accent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33" name="Google Shape;733;g282f2869dc8_0_120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82f2869dc8_0_120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35" name="Google Shape;735;g282f2869dc8_0_120"/>
          <p:cNvSpPr/>
          <p:nvPr/>
        </p:nvSpPr>
        <p:spPr>
          <a:xfrm>
            <a:off x="6410349" y="1160228"/>
            <a:ext cx="1199400" cy="11673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736" name="Google Shape;736;g282f2869dc8_0_120"/>
          <p:cNvGrpSpPr/>
          <p:nvPr/>
        </p:nvGrpSpPr>
        <p:grpSpPr>
          <a:xfrm>
            <a:off x="5427702" y="778602"/>
            <a:ext cx="324817" cy="2052056"/>
            <a:chOff x="5528152" y="546770"/>
            <a:chExt cx="239700" cy="1571373"/>
          </a:xfrm>
        </p:grpSpPr>
        <p:sp>
          <p:nvSpPr>
            <p:cNvPr id="737" name="Google Shape;737;g282f2869dc8_0_120"/>
            <p:cNvSpPr/>
            <p:nvPr/>
          </p:nvSpPr>
          <p:spPr>
            <a:xfrm>
              <a:off x="5528152" y="546770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6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38" name="Google Shape;738;g282f2869dc8_0_120"/>
            <p:cNvSpPr/>
            <p:nvPr/>
          </p:nvSpPr>
          <p:spPr>
            <a:xfrm>
              <a:off x="5528152" y="950586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39" name="Google Shape;739;g282f2869dc8_0_120"/>
            <p:cNvSpPr/>
            <p:nvPr/>
          </p:nvSpPr>
          <p:spPr>
            <a:xfrm>
              <a:off x="5528152" y="1418414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40" name="Google Shape;740;g282f2869dc8_0_120"/>
            <p:cNvSpPr/>
            <p:nvPr/>
          </p:nvSpPr>
          <p:spPr>
            <a:xfrm>
              <a:off x="5528152" y="1886243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741" name="Google Shape;741;g282f2869dc8_0_120"/>
          <p:cNvSpPr txBox="1"/>
          <p:nvPr/>
        </p:nvSpPr>
        <p:spPr>
          <a:xfrm>
            <a:off x="5453775" y="7459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42" name="Google Shape;742;g282f2869dc8_0_120"/>
          <p:cNvSpPr txBox="1"/>
          <p:nvPr/>
        </p:nvSpPr>
        <p:spPr>
          <a:xfrm>
            <a:off x="5453775" y="12433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43" name="Google Shape;743;g282f2869dc8_0_120"/>
          <p:cNvSpPr txBox="1"/>
          <p:nvPr/>
        </p:nvSpPr>
        <p:spPr>
          <a:xfrm>
            <a:off x="5453775" y="1876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44" name="Google Shape;744;g282f2869dc8_0_120"/>
          <p:cNvSpPr txBox="1"/>
          <p:nvPr/>
        </p:nvSpPr>
        <p:spPr>
          <a:xfrm>
            <a:off x="5453775" y="2488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45" name="Google Shape;745;g282f2869dc8_0_120"/>
          <p:cNvCxnSpPr>
            <a:stCxn id="741" idx="3"/>
            <a:endCxn id="735" idx="2"/>
          </p:cNvCxnSpPr>
          <p:nvPr/>
        </p:nvCxnSpPr>
        <p:spPr>
          <a:xfrm>
            <a:off x="5845275" y="930575"/>
            <a:ext cx="565200" cy="81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g282f2869dc8_0_120"/>
          <p:cNvCxnSpPr>
            <a:stCxn id="742" idx="3"/>
            <a:endCxn id="735" idx="2"/>
          </p:cNvCxnSpPr>
          <p:nvPr/>
        </p:nvCxnSpPr>
        <p:spPr>
          <a:xfrm>
            <a:off x="5845275" y="1427975"/>
            <a:ext cx="565200" cy="3159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g282f2869dc8_0_120"/>
          <p:cNvCxnSpPr>
            <a:stCxn id="743" idx="3"/>
            <a:endCxn id="735" idx="2"/>
          </p:cNvCxnSpPr>
          <p:nvPr/>
        </p:nvCxnSpPr>
        <p:spPr>
          <a:xfrm flipH="1" rot="10800000">
            <a:off x="5845275" y="1743925"/>
            <a:ext cx="565200" cy="3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g282f2869dc8_0_120"/>
          <p:cNvCxnSpPr>
            <a:stCxn id="744" idx="3"/>
            <a:endCxn id="735" idx="2"/>
          </p:cNvCxnSpPr>
          <p:nvPr/>
        </p:nvCxnSpPr>
        <p:spPr>
          <a:xfrm flipH="1" rot="10800000">
            <a:off x="5845275" y="1743925"/>
            <a:ext cx="5652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g282f2869dc8_0_120"/>
          <p:cNvSpPr/>
          <p:nvPr/>
        </p:nvSpPr>
        <p:spPr>
          <a:xfrm>
            <a:off x="7973102" y="1592527"/>
            <a:ext cx="324900" cy="3027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50" name="Google Shape;750;g282f2869dc8_0_120"/>
          <p:cNvCxnSpPr>
            <a:stCxn id="735" idx="6"/>
            <a:endCxn id="749" idx="2"/>
          </p:cNvCxnSpPr>
          <p:nvPr/>
        </p:nvCxnSpPr>
        <p:spPr>
          <a:xfrm>
            <a:off x="7609749" y="1743878"/>
            <a:ext cx="36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g282f2869dc8_0_120"/>
          <p:cNvSpPr txBox="1"/>
          <p:nvPr/>
        </p:nvSpPr>
        <p:spPr>
          <a:xfrm>
            <a:off x="7973100" y="15592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52" name="Google Shape;752;g282f2869dc8_0_120"/>
          <p:cNvSpPr txBox="1"/>
          <p:nvPr/>
        </p:nvSpPr>
        <p:spPr>
          <a:xfrm>
            <a:off x="5285650" y="3100375"/>
            <a:ext cx="34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Output = suma ponderada del input</a:t>
            </a:r>
            <a:endParaRPr sz="13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=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σ</a:t>
            </a:r>
            <a:r>
              <a:rPr lang="es" sz="1500">
                <a:solidFill>
                  <a:schemeClr val="lt1"/>
                </a:solidFill>
              </a:rPr>
              <a:t> (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+ b)</a:t>
            </a:r>
            <a:endParaRPr b="1" sz="1300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53" name="Google Shape;753;g282f2869dc8_0_120"/>
          <p:cNvSpPr txBox="1"/>
          <p:nvPr/>
        </p:nvSpPr>
        <p:spPr>
          <a:xfrm>
            <a:off x="5786838" y="99307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1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54" name="Google Shape;754;g282f2869dc8_0_120"/>
          <p:cNvSpPr txBox="1"/>
          <p:nvPr/>
        </p:nvSpPr>
        <p:spPr>
          <a:xfrm>
            <a:off x="5786825" y="1358963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2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55" name="Google Shape;755;g282f2869dc8_0_120"/>
          <p:cNvSpPr txBox="1"/>
          <p:nvPr/>
        </p:nvSpPr>
        <p:spPr>
          <a:xfrm>
            <a:off x="5721100" y="174072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3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56" name="Google Shape;756;g282f2869dc8_0_120"/>
          <p:cNvSpPr txBox="1"/>
          <p:nvPr/>
        </p:nvSpPr>
        <p:spPr>
          <a:xfrm>
            <a:off x="5786838" y="2142938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4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57" name="Google Shape;757;g282f2869dc8_0_120"/>
          <p:cNvSpPr txBox="1"/>
          <p:nvPr/>
        </p:nvSpPr>
        <p:spPr>
          <a:xfrm>
            <a:off x="5914250" y="341325"/>
            <a:ext cx="2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artificial o nodo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58" name="Google Shape;758;g282f2869dc8_0_120"/>
          <p:cNvSpPr txBox="1"/>
          <p:nvPr/>
        </p:nvSpPr>
        <p:spPr>
          <a:xfrm>
            <a:off x="6410475" y="1560350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f(x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, 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82f2869dc8_0_24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764" name="Google Shape;764;g282f2869dc8_0_24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procesamiento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solidFill>
                  <a:schemeClr val="accent3"/>
                </a:solidFill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potencial de acción</a:t>
            </a:r>
            <a:r>
              <a:rPr lang="es">
                <a:solidFill>
                  <a:schemeClr val="accent3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solidFill>
                <a:schemeClr val="accent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65" name="Google Shape;765;g282f2869dc8_0_24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82f2869dc8_0_24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67" name="Google Shape;767;g282f2869dc8_0_24"/>
          <p:cNvSpPr/>
          <p:nvPr/>
        </p:nvSpPr>
        <p:spPr>
          <a:xfrm>
            <a:off x="6410349" y="1160228"/>
            <a:ext cx="1199400" cy="11673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768" name="Google Shape;768;g282f2869dc8_0_24"/>
          <p:cNvGrpSpPr/>
          <p:nvPr/>
        </p:nvGrpSpPr>
        <p:grpSpPr>
          <a:xfrm>
            <a:off x="5427702" y="778602"/>
            <a:ext cx="324817" cy="2052056"/>
            <a:chOff x="5528152" y="546770"/>
            <a:chExt cx="239700" cy="1571373"/>
          </a:xfrm>
        </p:grpSpPr>
        <p:sp>
          <p:nvSpPr>
            <p:cNvPr id="769" name="Google Shape;769;g282f2869dc8_0_24"/>
            <p:cNvSpPr/>
            <p:nvPr/>
          </p:nvSpPr>
          <p:spPr>
            <a:xfrm>
              <a:off x="5528152" y="546770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6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70" name="Google Shape;770;g282f2869dc8_0_24"/>
            <p:cNvSpPr/>
            <p:nvPr/>
          </p:nvSpPr>
          <p:spPr>
            <a:xfrm>
              <a:off x="5528152" y="950586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71" name="Google Shape;771;g282f2869dc8_0_24"/>
            <p:cNvSpPr/>
            <p:nvPr/>
          </p:nvSpPr>
          <p:spPr>
            <a:xfrm>
              <a:off x="5528152" y="1418414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772" name="Google Shape;772;g282f2869dc8_0_24"/>
            <p:cNvSpPr/>
            <p:nvPr/>
          </p:nvSpPr>
          <p:spPr>
            <a:xfrm>
              <a:off x="5528152" y="1886243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773" name="Google Shape;773;g282f2869dc8_0_24"/>
          <p:cNvSpPr txBox="1"/>
          <p:nvPr/>
        </p:nvSpPr>
        <p:spPr>
          <a:xfrm>
            <a:off x="5453775" y="7459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74" name="Google Shape;774;g282f2869dc8_0_24"/>
          <p:cNvSpPr txBox="1"/>
          <p:nvPr/>
        </p:nvSpPr>
        <p:spPr>
          <a:xfrm>
            <a:off x="5453775" y="12433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75" name="Google Shape;775;g282f2869dc8_0_24"/>
          <p:cNvSpPr txBox="1"/>
          <p:nvPr/>
        </p:nvSpPr>
        <p:spPr>
          <a:xfrm>
            <a:off x="5453775" y="1876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76" name="Google Shape;776;g282f2869dc8_0_24"/>
          <p:cNvSpPr txBox="1"/>
          <p:nvPr/>
        </p:nvSpPr>
        <p:spPr>
          <a:xfrm>
            <a:off x="5453775" y="2488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77" name="Google Shape;777;g282f2869dc8_0_24"/>
          <p:cNvCxnSpPr>
            <a:stCxn id="773" idx="3"/>
            <a:endCxn id="767" idx="2"/>
          </p:cNvCxnSpPr>
          <p:nvPr/>
        </p:nvCxnSpPr>
        <p:spPr>
          <a:xfrm>
            <a:off x="5845275" y="930575"/>
            <a:ext cx="565200" cy="81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g282f2869dc8_0_24"/>
          <p:cNvCxnSpPr>
            <a:stCxn id="774" idx="3"/>
            <a:endCxn id="767" idx="2"/>
          </p:cNvCxnSpPr>
          <p:nvPr/>
        </p:nvCxnSpPr>
        <p:spPr>
          <a:xfrm>
            <a:off x="5845275" y="1427975"/>
            <a:ext cx="565200" cy="3159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g282f2869dc8_0_24"/>
          <p:cNvCxnSpPr>
            <a:stCxn id="775" idx="3"/>
            <a:endCxn id="767" idx="2"/>
          </p:cNvCxnSpPr>
          <p:nvPr/>
        </p:nvCxnSpPr>
        <p:spPr>
          <a:xfrm flipH="1" rot="10800000">
            <a:off x="5845275" y="1743925"/>
            <a:ext cx="565200" cy="3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g282f2869dc8_0_24"/>
          <p:cNvCxnSpPr>
            <a:stCxn id="776" idx="3"/>
            <a:endCxn id="767" idx="2"/>
          </p:cNvCxnSpPr>
          <p:nvPr/>
        </p:nvCxnSpPr>
        <p:spPr>
          <a:xfrm flipH="1" rot="10800000">
            <a:off x="5845275" y="1743925"/>
            <a:ext cx="5652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g282f2869dc8_0_24"/>
          <p:cNvSpPr/>
          <p:nvPr/>
        </p:nvSpPr>
        <p:spPr>
          <a:xfrm>
            <a:off x="7973102" y="1592527"/>
            <a:ext cx="324900" cy="3027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782" name="Google Shape;782;g282f2869dc8_0_24"/>
          <p:cNvCxnSpPr>
            <a:stCxn id="767" idx="6"/>
            <a:endCxn id="781" idx="2"/>
          </p:cNvCxnSpPr>
          <p:nvPr/>
        </p:nvCxnSpPr>
        <p:spPr>
          <a:xfrm>
            <a:off x="7609749" y="1743878"/>
            <a:ext cx="36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g282f2869dc8_0_24"/>
          <p:cNvSpPr txBox="1"/>
          <p:nvPr/>
        </p:nvSpPr>
        <p:spPr>
          <a:xfrm>
            <a:off x="7973100" y="15592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84" name="Google Shape;784;g282f2869dc8_0_24"/>
          <p:cNvSpPr txBox="1"/>
          <p:nvPr/>
        </p:nvSpPr>
        <p:spPr>
          <a:xfrm>
            <a:off x="5285650" y="3100375"/>
            <a:ext cx="34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Output = suma ponderada del input</a:t>
            </a:r>
            <a:endParaRPr sz="13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= 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σ</a:t>
            </a:r>
            <a:r>
              <a:rPr lang="es" sz="1500">
                <a:solidFill>
                  <a:schemeClr val="lt1"/>
                </a:solidFill>
              </a:rPr>
              <a:t> (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+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b</a:t>
            </a:r>
            <a:r>
              <a:rPr lang="es" sz="13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 b="1" sz="1300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85" name="Google Shape;785;g282f2869dc8_0_24"/>
          <p:cNvSpPr txBox="1"/>
          <p:nvPr/>
        </p:nvSpPr>
        <p:spPr>
          <a:xfrm>
            <a:off x="5786838" y="99307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1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86" name="Google Shape;786;g282f2869dc8_0_24"/>
          <p:cNvSpPr txBox="1"/>
          <p:nvPr/>
        </p:nvSpPr>
        <p:spPr>
          <a:xfrm>
            <a:off x="5786825" y="1358963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2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87" name="Google Shape;787;g282f2869dc8_0_24"/>
          <p:cNvSpPr txBox="1"/>
          <p:nvPr/>
        </p:nvSpPr>
        <p:spPr>
          <a:xfrm>
            <a:off x="5721100" y="174072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3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88" name="Google Shape;788;g282f2869dc8_0_24"/>
          <p:cNvSpPr txBox="1"/>
          <p:nvPr/>
        </p:nvSpPr>
        <p:spPr>
          <a:xfrm>
            <a:off x="5786838" y="2142938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4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89" name="Google Shape;789;g282f2869dc8_0_24"/>
          <p:cNvSpPr txBox="1"/>
          <p:nvPr/>
        </p:nvSpPr>
        <p:spPr>
          <a:xfrm>
            <a:off x="5914250" y="341325"/>
            <a:ext cx="2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artificial o nodo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90" name="Google Shape;790;g282f2869dc8_0_24"/>
          <p:cNvSpPr txBox="1"/>
          <p:nvPr/>
        </p:nvSpPr>
        <p:spPr>
          <a:xfrm>
            <a:off x="5510050" y="156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f(x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, 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791" name="Google Shape;791;g282f2869dc8_0_24"/>
          <p:cNvSpPr txBox="1"/>
          <p:nvPr/>
        </p:nvSpPr>
        <p:spPr>
          <a:xfrm>
            <a:off x="6877500" y="1160225"/>
            <a:ext cx="3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b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82f2869dc8_0_56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797" name="Google Shape;797;g282f2869dc8_0_56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procesamiento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/>
              </a:rPr>
              <a:t>potencial de acción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3"/>
                </a:solidFill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solidFill>
                <a:schemeClr val="accent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98" name="Google Shape;798;g282f2869dc8_0_56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82f2869dc8_0_56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00" name="Google Shape;800;g282f2869dc8_0_56"/>
          <p:cNvSpPr/>
          <p:nvPr/>
        </p:nvSpPr>
        <p:spPr>
          <a:xfrm>
            <a:off x="6410349" y="1160228"/>
            <a:ext cx="1199400" cy="11673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01" name="Google Shape;801;g282f2869dc8_0_56"/>
          <p:cNvSpPr txBox="1"/>
          <p:nvPr/>
        </p:nvSpPr>
        <p:spPr>
          <a:xfrm>
            <a:off x="5914250" y="341325"/>
            <a:ext cx="22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artificial o nodo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grpSp>
        <p:nvGrpSpPr>
          <p:cNvPr id="802" name="Google Shape;802;g282f2869dc8_0_56"/>
          <p:cNvGrpSpPr/>
          <p:nvPr/>
        </p:nvGrpSpPr>
        <p:grpSpPr>
          <a:xfrm>
            <a:off x="5427702" y="778602"/>
            <a:ext cx="324817" cy="2052056"/>
            <a:chOff x="5528152" y="546770"/>
            <a:chExt cx="239700" cy="1571373"/>
          </a:xfrm>
        </p:grpSpPr>
        <p:sp>
          <p:nvSpPr>
            <p:cNvPr id="803" name="Google Shape;803;g282f2869dc8_0_56"/>
            <p:cNvSpPr/>
            <p:nvPr/>
          </p:nvSpPr>
          <p:spPr>
            <a:xfrm>
              <a:off x="5528152" y="546770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sz="6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04" name="Google Shape;804;g282f2869dc8_0_56"/>
            <p:cNvSpPr/>
            <p:nvPr/>
          </p:nvSpPr>
          <p:spPr>
            <a:xfrm>
              <a:off x="5528152" y="950586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05" name="Google Shape;805;g282f2869dc8_0_56"/>
            <p:cNvSpPr/>
            <p:nvPr/>
          </p:nvSpPr>
          <p:spPr>
            <a:xfrm>
              <a:off x="5528152" y="1418414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06" name="Google Shape;806;g282f2869dc8_0_56"/>
            <p:cNvSpPr/>
            <p:nvPr/>
          </p:nvSpPr>
          <p:spPr>
            <a:xfrm>
              <a:off x="5528152" y="1886243"/>
              <a:ext cx="239700" cy="231900"/>
            </a:xfrm>
            <a:prstGeom prst="ellipse">
              <a:avLst/>
            </a:prstGeom>
            <a:solidFill>
              <a:srgbClr val="913DFF">
                <a:alpha val="5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807" name="Google Shape;807;g282f2869dc8_0_56"/>
          <p:cNvSpPr txBox="1"/>
          <p:nvPr/>
        </p:nvSpPr>
        <p:spPr>
          <a:xfrm>
            <a:off x="5453775" y="7459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08" name="Google Shape;808;g282f2869dc8_0_56"/>
          <p:cNvSpPr txBox="1"/>
          <p:nvPr/>
        </p:nvSpPr>
        <p:spPr>
          <a:xfrm>
            <a:off x="5453775" y="12433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09" name="Google Shape;809;g282f2869dc8_0_56"/>
          <p:cNvSpPr txBox="1"/>
          <p:nvPr/>
        </p:nvSpPr>
        <p:spPr>
          <a:xfrm>
            <a:off x="5453775" y="1876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10" name="Google Shape;810;g282f2869dc8_0_56"/>
          <p:cNvSpPr txBox="1"/>
          <p:nvPr/>
        </p:nvSpPr>
        <p:spPr>
          <a:xfrm>
            <a:off x="5453775" y="248837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x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811" name="Google Shape;811;g282f2869dc8_0_56"/>
          <p:cNvCxnSpPr>
            <a:stCxn id="807" idx="3"/>
            <a:endCxn id="800" idx="2"/>
          </p:cNvCxnSpPr>
          <p:nvPr/>
        </p:nvCxnSpPr>
        <p:spPr>
          <a:xfrm>
            <a:off x="5845275" y="930575"/>
            <a:ext cx="565200" cy="81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g282f2869dc8_0_56"/>
          <p:cNvCxnSpPr>
            <a:stCxn id="808" idx="3"/>
            <a:endCxn id="800" idx="2"/>
          </p:cNvCxnSpPr>
          <p:nvPr/>
        </p:nvCxnSpPr>
        <p:spPr>
          <a:xfrm>
            <a:off x="5845275" y="1427975"/>
            <a:ext cx="565200" cy="3159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g282f2869dc8_0_56"/>
          <p:cNvCxnSpPr>
            <a:stCxn id="809" idx="3"/>
            <a:endCxn id="800" idx="2"/>
          </p:cNvCxnSpPr>
          <p:nvPr/>
        </p:nvCxnSpPr>
        <p:spPr>
          <a:xfrm flipH="1" rot="10800000">
            <a:off x="5845275" y="1743925"/>
            <a:ext cx="565200" cy="3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g282f2869dc8_0_56"/>
          <p:cNvCxnSpPr>
            <a:stCxn id="810" idx="3"/>
            <a:endCxn id="800" idx="2"/>
          </p:cNvCxnSpPr>
          <p:nvPr/>
        </p:nvCxnSpPr>
        <p:spPr>
          <a:xfrm flipH="1" rot="10800000">
            <a:off x="5845275" y="1743925"/>
            <a:ext cx="5652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g282f2869dc8_0_56"/>
          <p:cNvSpPr/>
          <p:nvPr/>
        </p:nvSpPr>
        <p:spPr>
          <a:xfrm>
            <a:off x="7973102" y="1592527"/>
            <a:ext cx="324900" cy="3027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816" name="Google Shape;816;g282f2869dc8_0_56"/>
          <p:cNvCxnSpPr>
            <a:stCxn id="800" idx="6"/>
            <a:endCxn id="815" idx="2"/>
          </p:cNvCxnSpPr>
          <p:nvPr/>
        </p:nvCxnSpPr>
        <p:spPr>
          <a:xfrm>
            <a:off x="7609749" y="1743878"/>
            <a:ext cx="36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g282f2869dc8_0_56"/>
          <p:cNvSpPr txBox="1"/>
          <p:nvPr/>
        </p:nvSpPr>
        <p:spPr>
          <a:xfrm>
            <a:off x="5285650" y="3100375"/>
            <a:ext cx="34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Output = suma ponderada del input</a:t>
            </a:r>
            <a:endParaRPr sz="13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= σ</a:t>
            </a:r>
            <a:r>
              <a:rPr lang="es" sz="1500">
                <a:solidFill>
                  <a:srgbClr val="040C28"/>
                </a:solidFill>
              </a:rPr>
              <a:t> (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w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3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+ 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· x</a:t>
            </a:r>
            <a:r>
              <a:rPr baseline="-25000"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 sz="13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+</a:t>
            </a:r>
            <a:r>
              <a:rPr lang="es" sz="1300">
                <a:latin typeface="Commissioner Light"/>
                <a:ea typeface="Commissioner Light"/>
                <a:cs typeface="Commissioner Light"/>
                <a:sym typeface="Commissioner Light"/>
              </a:rPr>
              <a:t> b)</a:t>
            </a:r>
            <a:endParaRPr b="1" sz="13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8" name="Google Shape;818;g282f2869dc8_0_56"/>
          <p:cNvSpPr txBox="1"/>
          <p:nvPr/>
        </p:nvSpPr>
        <p:spPr>
          <a:xfrm>
            <a:off x="7973100" y="1559225"/>
            <a:ext cx="39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Y</a:t>
            </a:r>
            <a:r>
              <a:rPr baseline="-25000" lang="es" sz="1200"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endParaRPr baseline="-25000" sz="12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19" name="Google Shape;819;g282f2869dc8_0_56"/>
          <p:cNvSpPr txBox="1"/>
          <p:nvPr/>
        </p:nvSpPr>
        <p:spPr>
          <a:xfrm>
            <a:off x="5786838" y="99307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1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20" name="Google Shape;820;g282f2869dc8_0_56"/>
          <p:cNvSpPr txBox="1"/>
          <p:nvPr/>
        </p:nvSpPr>
        <p:spPr>
          <a:xfrm>
            <a:off x="5786825" y="1358963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2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21" name="Google Shape;821;g282f2869dc8_0_56"/>
          <p:cNvSpPr txBox="1"/>
          <p:nvPr/>
        </p:nvSpPr>
        <p:spPr>
          <a:xfrm>
            <a:off x="5721100" y="1740725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3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22" name="Google Shape;822;g282f2869dc8_0_56"/>
          <p:cNvSpPr txBox="1"/>
          <p:nvPr/>
        </p:nvSpPr>
        <p:spPr>
          <a:xfrm>
            <a:off x="5786838" y="2142938"/>
            <a:ext cx="5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w</a:t>
            </a:r>
            <a:r>
              <a:rPr baseline="-25000" lang="es" sz="1300">
                <a:solidFill>
                  <a:schemeClr val="dk1"/>
                </a:solidFill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4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23" name="Google Shape;823;g282f2869dc8_0_56"/>
          <p:cNvSpPr txBox="1"/>
          <p:nvPr/>
        </p:nvSpPr>
        <p:spPr>
          <a:xfrm>
            <a:off x="5510050" y="1560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f(x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, 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2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…x</a:t>
            </a:r>
            <a:r>
              <a:rPr baseline="-25000"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4</a:t>
            </a: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)</a:t>
            </a:r>
            <a:endParaRPr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24" name="Google Shape;824;g282f2869dc8_0_56"/>
          <p:cNvSpPr txBox="1"/>
          <p:nvPr/>
        </p:nvSpPr>
        <p:spPr>
          <a:xfrm>
            <a:off x="6877500" y="1160225"/>
            <a:ext cx="3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b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825" name="Google Shape;825;g282f2869dc8_0_56"/>
          <p:cNvPicPr preferRelativeResize="0"/>
          <p:nvPr/>
        </p:nvPicPr>
        <p:blipFill rotWithShape="1">
          <a:blip r:embed="rId4">
            <a:alphaModFix/>
          </a:blip>
          <a:srcRect b="0" l="0" r="0" t="10289"/>
          <a:stretch/>
        </p:blipFill>
        <p:spPr>
          <a:xfrm>
            <a:off x="5150986" y="3815350"/>
            <a:ext cx="3583470" cy="9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82f2869dc8_0_88"/>
          <p:cNvSpPr/>
          <p:nvPr/>
        </p:nvSpPr>
        <p:spPr>
          <a:xfrm>
            <a:off x="5045000" y="334200"/>
            <a:ext cx="3820800" cy="44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31" name="Google Shape;831;g282f2869dc8_0_88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832" name="Google Shape;832;g282f2869dc8_0_88"/>
          <p:cNvSpPr txBox="1"/>
          <p:nvPr>
            <p:ph idx="2" type="title"/>
          </p:nvPr>
        </p:nvSpPr>
        <p:spPr>
          <a:xfrm>
            <a:off x="518400" y="1099725"/>
            <a:ext cx="34488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Componentes de una ANN: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Neurona: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unidad básica de procesamiento dentro de una ANN</a:t>
            </a:r>
            <a:endParaRPr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Pesos: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fuerzas de conexión entre neuronas, variables.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Sesgo: 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qué tan predispuesta está la neurona a transmitir información independiente de los pesos.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Función de activación: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función que transforma la suma ponderada en el output.  Análoga a la tasa de </a:t>
            </a:r>
            <a:r>
              <a:rPr lang="es">
                <a:uFill>
                  <a:noFill/>
                </a:uFill>
                <a:latin typeface="Commissioner Light"/>
                <a:ea typeface="Commissioner Light"/>
                <a:cs typeface="Commissioner Light"/>
                <a:sym typeface="Commissioner Light"/>
                <a:hlinkClick r:id="rId3"/>
              </a:rPr>
              <a:t>potencial de acción</a:t>
            </a: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disparando en el cerebro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missioner"/>
                <a:ea typeface="Commissioner"/>
                <a:cs typeface="Commissioner"/>
                <a:sym typeface="Commissioner"/>
              </a:rPr>
              <a:t>Organización de las neuronas y entrenamiento.</a:t>
            </a: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33" name="Google Shape;833;g282f2869dc8_0_88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" name="Google Shape;834;g282f2869dc8_0_88"/>
          <p:cNvGrpSpPr/>
          <p:nvPr/>
        </p:nvGrpSpPr>
        <p:grpSpPr>
          <a:xfrm>
            <a:off x="5404925" y="1255425"/>
            <a:ext cx="3350700" cy="2738950"/>
            <a:chOff x="787475" y="1733550"/>
            <a:chExt cx="3350700" cy="2738950"/>
          </a:xfrm>
        </p:grpSpPr>
        <p:grpSp>
          <p:nvGrpSpPr>
            <p:cNvPr id="835" name="Google Shape;835;g282f2869dc8_0_88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836" name="Google Shape;836;g282f2869dc8_0_88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37" name="Google Shape;837;g282f2869dc8_0_88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38" name="Google Shape;838;g282f2869dc8_0_88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39" name="Google Shape;839;g282f2869dc8_0_88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0" name="Google Shape;840;g282f2869dc8_0_88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1" name="Google Shape;841;g282f2869dc8_0_88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2" name="Google Shape;842;g282f2869dc8_0_88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3" name="Google Shape;843;g282f2869dc8_0_88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4" name="Google Shape;844;g282f2869dc8_0_88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5" name="Google Shape;845;g282f2869dc8_0_88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6" name="Google Shape;846;g282f2869dc8_0_88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7" name="Google Shape;847;g282f2869dc8_0_88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8" name="Google Shape;848;g282f2869dc8_0_88"/>
              <p:cNvSpPr txBox="1"/>
              <p:nvPr/>
            </p:nvSpPr>
            <p:spPr>
              <a:xfrm>
                <a:off x="6770025" y="5467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49" name="Google Shape;849;g282f2869dc8_0_88"/>
              <p:cNvSpPr txBox="1"/>
              <p:nvPr/>
            </p:nvSpPr>
            <p:spPr>
              <a:xfrm>
                <a:off x="6770025" y="10298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850" name="Google Shape;850;g282f2869dc8_0_88"/>
              <p:cNvSpPr txBox="1"/>
              <p:nvPr/>
            </p:nvSpPr>
            <p:spPr>
              <a:xfrm>
                <a:off x="6770025" y="1458400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sp>
          <p:nvSpPr>
            <p:cNvPr id="851" name="Google Shape;851;g282f2869dc8_0_88"/>
            <p:cNvSpPr txBox="1"/>
            <p:nvPr/>
          </p:nvSpPr>
          <p:spPr>
            <a:xfrm>
              <a:off x="1071350" y="4118500"/>
              <a:ext cx="1444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913DFF"/>
                  </a:solidFill>
                  <a:latin typeface="Commissioner Light"/>
                  <a:ea typeface="Commissioner Light"/>
                  <a:cs typeface="Commissioner Light"/>
                  <a:sym typeface="Commissioner Light"/>
                </a:rPr>
                <a:t>Nodos</a:t>
              </a:r>
              <a:endParaRPr sz="11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52" name="Google Shape;852;g282f2869dc8_0_88"/>
            <p:cNvSpPr/>
            <p:nvPr/>
          </p:nvSpPr>
          <p:spPr>
            <a:xfrm>
              <a:off x="1660925" y="4203550"/>
              <a:ext cx="180600" cy="161700"/>
            </a:xfrm>
            <a:prstGeom prst="ellipse">
              <a:avLst/>
            </a:prstGeom>
            <a:solidFill>
              <a:srgbClr val="913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853" name="Google Shape;853;g282f2869dc8_0_88"/>
            <p:cNvCxnSpPr>
              <a:stCxn id="836" idx="6"/>
              <a:endCxn id="840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4" name="Google Shape;854;g282f2869dc8_0_88"/>
            <p:cNvCxnSpPr>
              <a:stCxn id="837" idx="6"/>
              <a:endCxn id="841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5" name="Google Shape;855;g282f2869dc8_0_88"/>
            <p:cNvCxnSpPr>
              <a:stCxn id="838" idx="6"/>
              <a:endCxn id="841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g282f2869dc8_0_88"/>
            <p:cNvCxnSpPr>
              <a:stCxn id="839" idx="6"/>
              <a:endCxn id="842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g282f2869dc8_0_88"/>
            <p:cNvCxnSpPr>
              <a:stCxn id="843" idx="6"/>
              <a:endCxn id="846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8" name="Google Shape;858;g282f2869dc8_0_88"/>
            <p:cNvCxnSpPr>
              <a:stCxn id="845" idx="6"/>
              <a:endCxn id="847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9" name="Google Shape;859;g282f2869dc8_0_88"/>
            <p:cNvCxnSpPr>
              <a:stCxn id="844" idx="6"/>
              <a:endCxn id="847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g282f2869dc8_0_88"/>
            <p:cNvCxnSpPr>
              <a:stCxn id="844" idx="6"/>
              <a:endCxn id="846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g282f2869dc8_0_88"/>
            <p:cNvCxnSpPr>
              <a:stCxn id="843" idx="6"/>
              <a:endCxn id="847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g282f2869dc8_0_88"/>
            <p:cNvCxnSpPr>
              <a:stCxn id="845" idx="6"/>
              <a:endCxn id="846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g282f2869dc8_0_88"/>
            <p:cNvCxnSpPr>
              <a:stCxn id="837" idx="6"/>
              <a:endCxn id="840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g282f2869dc8_0_88"/>
            <p:cNvCxnSpPr>
              <a:stCxn id="836" idx="6"/>
              <a:endCxn id="841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5" name="Google Shape;865;g282f2869dc8_0_88"/>
            <p:cNvCxnSpPr>
              <a:stCxn id="836" idx="6"/>
              <a:endCxn id="842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6" name="Google Shape;866;g282f2869dc8_0_88"/>
            <p:cNvCxnSpPr>
              <a:stCxn id="838" idx="6"/>
              <a:endCxn id="840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7" name="Google Shape;867;g282f2869dc8_0_88"/>
            <p:cNvCxnSpPr>
              <a:stCxn id="837" idx="6"/>
              <a:endCxn id="842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8" name="Google Shape;868;g282f2869dc8_0_88"/>
            <p:cNvCxnSpPr>
              <a:stCxn id="838" idx="6"/>
              <a:endCxn id="842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g282f2869dc8_0_88"/>
            <p:cNvCxnSpPr>
              <a:stCxn id="839" idx="6"/>
              <a:endCxn id="841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g282f2869dc8_0_88"/>
            <p:cNvCxnSpPr>
              <a:stCxn id="839" idx="6"/>
              <a:endCxn id="840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g282f2869dc8_0_88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2" name="Google Shape;872;g282f2869dc8_0_88"/>
            <p:cNvCxnSpPr>
              <a:stCxn id="841" idx="6"/>
              <a:endCxn id="849" idx="1"/>
            </p:cNvCxnSpPr>
            <p:nvPr/>
          </p:nvCxnSpPr>
          <p:spPr>
            <a:xfrm flipH="1" rot="10800000">
              <a:off x="2007373" y="2901598"/>
              <a:ext cx="168000" cy="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g282f2869dc8_0_88"/>
            <p:cNvCxnSpPr>
              <a:stCxn id="841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g282f2869dc8_0_88"/>
            <p:cNvCxnSpPr>
              <a:stCxn id="840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g282f2869dc8_0_88"/>
            <p:cNvCxnSpPr>
              <a:stCxn id="841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Google Shape;876;g282f2869dc8_0_88"/>
            <p:cNvCxnSpPr>
              <a:stCxn id="842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Google Shape;877;g282f2869dc8_0_88"/>
            <p:cNvCxnSpPr>
              <a:stCxn id="842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8" name="Google Shape;878;g282f2869dc8_0_88"/>
            <p:cNvCxnSpPr>
              <a:stCxn id="842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9" name="Google Shape;879;g282f2869dc8_0_88"/>
            <p:cNvCxnSpPr>
              <a:stCxn id="840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0" name="Google Shape;880;g282f2869dc8_0_88"/>
            <p:cNvCxnSpPr>
              <a:endCxn id="843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1" name="Google Shape;881;g282f2869dc8_0_88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g282f2869dc8_0_88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g282f2869dc8_0_88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g282f2869dc8_0_88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g282f2869dc8_0_88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6" name="Google Shape;886;g282f2869dc8_0_88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7" name="Google Shape;887;g282f2869dc8_0_88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88" name="Google Shape;888;g282f2869dc8_0_88"/>
            <p:cNvSpPr txBox="1"/>
            <p:nvPr/>
          </p:nvSpPr>
          <p:spPr>
            <a:xfrm>
              <a:off x="2011100" y="4118500"/>
              <a:ext cx="1843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Conexiones</a:t>
              </a:r>
              <a:endParaRPr sz="11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89" name="Google Shape;889;g282f2869dc8_0_88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0" name="Google Shape;890;g282f2869dc8_0_88"/>
            <p:cNvSpPr/>
            <p:nvPr/>
          </p:nvSpPr>
          <p:spPr>
            <a:xfrm rot="-5400000">
              <a:off x="3643175" y="229400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1" name="Google Shape;891;g282f2869dc8_0_88"/>
            <p:cNvSpPr/>
            <p:nvPr/>
          </p:nvSpPr>
          <p:spPr>
            <a:xfrm rot="-5400000">
              <a:off x="2370750" y="1647975"/>
              <a:ext cx="71400" cy="11994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2" name="Google Shape;892;g282f2869dc8_0_88"/>
            <p:cNvSpPr txBox="1"/>
            <p:nvPr/>
          </p:nvSpPr>
          <p:spPr>
            <a:xfrm>
              <a:off x="787475" y="1733550"/>
              <a:ext cx="91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3" name="Google Shape;893;g282f2869dc8_0_88"/>
            <p:cNvSpPr txBox="1"/>
            <p:nvPr/>
          </p:nvSpPr>
          <p:spPr>
            <a:xfrm>
              <a:off x="1806750" y="1902975"/>
              <a:ext cx="1199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Capas ocultas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894" name="Google Shape;894;g282f2869dc8_0_88"/>
            <p:cNvSpPr txBox="1"/>
            <p:nvPr/>
          </p:nvSpPr>
          <p:spPr>
            <a:xfrm>
              <a:off x="3219575" y="2155725"/>
              <a:ext cx="91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895" name="Google Shape;895;g282f2869dc8_0_88"/>
            <p:cNvCxnSpPr/>
            <p:nvPr/>
          </p:nvCxnSpPr>
          <p:spPr>
            <a:xfrm>
              <a:off x="3017650" y="4295500"/>
              <a:ext cx="45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6" name="Google Shape;896;g282f2869dc8_0_88"/>
          <p:cNvSpPr txBox="1"/>
          <p:nvPr/>
        </p:nvSpPr>
        <p:spPr>
          <a:xfrm>
            <a:off x="5348925" y="699525"/>
            <a:ext cx="32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Red Neuronal Artificial Profunda</a:t>
            </a:r>
            <a:endParaRPr b="1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897" name="Google Shape;897;g282f2869dc8_0_88"/>
          <p:cNvCxnSpPr/>
          <p:nvPr/>
        </p:nvCxnSpPr>
        <p:spPr>
          <a:xfrm flipH="1" rot="-5400000">
            <a:off x="2886975" y="4062250"/>
            <a:ext cx="283500" cy="207000"/>
          </a:xfrm>
          <a:prstGeom prst="bentConnector3">
            <a:avLst>
              <a:gd fmla="val 975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98" name="Google Shape;898;g282f2869dc8_0_88"/>
          <p:cNvSpPr txBox="1"/>
          <p:nvPr/>
        </p:nvSpPr>
        <p:spPr>
          <a:xfrm>
            <a:off x="3167075" y="4101600"/>
            <a:ext cx="1452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Selección de los pesos y sesgos más adecuados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899" name="Google Shape;899;g282f2869dc8_0_88"/>
          <p:cNvSpPr/>
          <p:nvPr/>
        </p:nvSpPr>
        <p:spPr>
          <a:xfrm flipH="1" rot="-5405273">
            <a:off x="870127" y="3643525"/>
            <a:ext cx="195600" cy="89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00" name="Google Shape;900;g282f2869dc8_0_88"/>
          <p:cNvSpPr txBox="1"/>
          <p:nvPr/>
        </p:nvSpPr>
        <p:spPr>
          <a:xfrm>
            <a:off x="484900" y="4219588"/>
            <a:ext cx="52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Arquitectura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2f2869dc8_0_288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282f2869dc8_0_288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g282f2869dc8_0_288"/>
          <p:cNvPicPr preferRelativeResize="0"/>
          <p:nvPr/>
        </p:nvPicPr>
        <p:blipFill rotWithShape="1">
          <a:blip r:embed="rId3">
            <a:alphaModFix/>
          </a:blip>
          <a:srcRect b="58335" l="26341" r="18995" t="27609"/>
          <a:stretch/>
        </p:blipFill>
        <p:spPr>
          <a:xfrm>
            <a:off x="3367322" y="3432625"/>
            <a:ext cx="3333299" cy="128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282f2869dc8_0_288"/>
          <p:cNvPicPr preferRelativeResize="0"/>
          <p:nvPr/>
        </p:nvPicPr>
        <p:blipFill rotWithShape="1">
          <a:blip r:embed="rId3">
            <a:alphaModFix/>
          </a:blip>
          <a:srcRect b="29081" l="0" r="65229" t="55137"/>
          <a:stretch/>
        </p:blipFill>
        <p:spPr>
          <a:xfrm>
            <a:off x="4755061" y="1882775"/>
            <a:ext cx="2218340" cy="15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282f2869dc8_0_288"/>
          <p:cNvPicPr preferRelativeResize="0"/>
          <p:nvPr/>
        </p:nvPicPr>
        <p:blipFill rotWithShape="1">
          <a:blip r:embed="rId3">
            <a:alphaModFix/>
          </a:blip>
          <a:srcRect b="16895" l="0" r="68064" t="70944"/>
          <a:stretch/>
        </p:blipFill>
        <p:spPr>
          <a:xfrm>
            <a:off x="5742175" y="103904"/>
            <a:ext cx="2443800" cy="139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282f2869dc8_0_288"/>
          <p:cNvPicPr preferRelativeResize="0"/>
          <p:nvPr/>
        </p:nvPicPr>
        <p:blipFill rotWithShape="1">
          <a:blip r:embed="rId3">
            <a:alphaModFix/>
          </a:blip>
          <a:srcRect b="71055" l="28185" r="48395" t="18460"/>
          <a:stretch/>
        </p:blipFill>
        <p:spPr>
          <a:xfrm>
            <a:off x="7365500" y="3322213"/>
            <a:ext cx="1724026" cy="11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282f2869dc8_0_288"/>
          <p:cNvPicPr preferRelativeResize="0"/>
          <p:nvPr/>
        </p:nvPicPr>
        <p:blipFill rotWithShape="1">
          <a:blip r:embed="rId3">
            <a:alphaModFix/>
          </a:blip>
          <a:srcRect b="71638" l="53263" r="21507" t="17067"/>
          <a:stretch/>
        </p:blipFill>
        <p:spPr>
          <a:xfrm>
            <a:off x="7245350" y="1500000"/>
            <a:ext cx="1724026" cy="1157908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282f2869dc8_0_288"/>
          <p:cNvSpPr txBox="1"/>
          <p:nvPr/>
        </p:nvSpPr>
        <p:spPr>
          <a:xfrm>
            <a:off x="519125" y="1979750"/>
            <a:ext cx="28482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Paso número 1: </a:t>
            </a:r>
            <a:r>
              <a:rPr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 elegir la arquitectura</a:t>
            </a:r>
            <a:endParaRPr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capas y neuronas por capa.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Cómo conectamos las neuronas.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Tipo de función de activación por capa.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Paso número 2: </a:t>
            </a: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r>
              <a:rPr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Configuración de hiper-parámetros y entrenamiento.</a:t>
            </a:r>
            <a:endParaRPr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Seleccionar el algoritmo de entrenamiento.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Entrenar la red neuronal.</a:t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13" name="Google Shape;913;g282f2869dc8_0_288"/>
          <p:cNvSpPr txBox="1"/>
          <p:nvPr>
            <p:ph type="title"/>
          </p:nvPr>
        </p:nvSpPr>
        <p:spPr>
          <a:xfrm>
            <a:off x="518400" y="342000"/>
            <a:ext cx="4450800" cy="115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obtenemos nuestro modelo?</a:t>
            </a:r>
            <a:endParaRPr/>
          </a:p>
        </p:txBody>
      </p:sp>
      <p:sp>
        <p:nvSpPr>
          <p:cNvPr id="914" name="Google Shape;914;g282f2869dc8_0_288"/>
          <p:cNvSpPr/>
          <p:nvPr/>
        </p:nvSpPr>
        <p:spPr>
          <a:xfrm>
            <a:off x="431575" y="1906950"/>
            <a:ext cx="2848200" cy="1329600"/>
          </a:xfrm>
          <a:prstGeom prst="rect">
            <a:avLst/>
          </a:prstGeom>
          <a:noFill/>
          <a:ln cap="flat" cmpd="sng" w="9525">
            <a:solidFill>
              <a:srgbClr val="4A9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82f2869dc8_0_309"/>
          <p:cNvSpPr txBox="1"/>
          <p:nvPr>
            <p:ph type="title"/>
          </p:nvPr>
        </p:nvSpPr>
        <p:spPr>
          <a:xfrm>
            <a:off x="518400" y="2571750"/>
            <a:ext cx="4254600" cy="17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#1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00">
                <a:latin typeface="Outfit Light"/>
                <a:ea typeface="Outfit Light"/>
                <a:cs typeface="Outfit Light"/>
                <a:sym typeface="Outfit Light"/>
              </a:rPr>
              <a:t>Construcción de una red neuronal para la predicción de diabetes</a:t>
            </a:r>
            <a:endParaRPr i="1" sz="2200"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282f2869dc8_0_3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21" name="Google Shape;921;g282f2869dc8_0_309"/>
          <p:cNvSpPr txBox="1"/>
          <p:nvPr/>
        </p:nvSpPr>
        <p:spPr>
          <a:xfrm>
            <a:off x="5600175" y="2288750"/>
            <a:ext cx="29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Commissioner Light"/>
                <a:ea typeface="Commissioner Light"/>
                <a:cs typeface="Commissioner Light"/>
                <a:sym typeface="Commissioner Light"/>
                <a:hlinkClick r:id="rId3"/>
              </a:rPr>
              <a:t>LoboaTeresa/Workshop-COF-23</a:t>
            </a:r>
            <a:endParaRPr>
              <a:solidFill>
                <a:schemeClr val="lt2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82f2869dc8_0_321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de trabajo</a:t>
            </a:r>
            <a:endParaRPr/>
          </a:p>
        </p:txBody>
      </p:sp>
      <p:sp>
        <p:nvSpPr>
          <p:cNvPr id="927" name="Google Shape;927;g282f2869dc8_0_321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928" name="Google Shape;928;g282f2869dc8_0_321"/>
          <p:cNvSpPr txBox="1"/>
          <p:nvPr>
            <p:ph idx="3" type="title"/>
          </p:nvPr>
        </p:nvSpPr>
        <p:spPr>
          <a:xfrm>
            <a:off x="4658850" y="3600000"/>
            <a:ext cx="18954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</a:t>
            </a:r>
            <a:endParaRPr/>
          </a:p>
        </p:txBody>
      </p:sp>
      <p:sp>
        <p:nvSpPr>
          <p:cNvPr id="929" name="Google Shape;929;g282f2869dc8_0_321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entrenamiento</a:t>
            </a:r>
            <a:endParaRPr/>
          </a:p>
        </p:txBody>
      </p:sp>
      <p:sp>
        <p:nvSpPr>
          <p:cNvPr id="930" name="Google Shape;930;g282f2869dc8_0_321"/>
          <p:cNvSpPr txBox="1"/>
          <p:nvPr>
            <p:ph idx="5" type="title"/>
          </p:nvPr>
        </p:nvSpPr>
        <p:spPr>
          <a:xfrm>
            <a:off x="2589625" y="4017750"/>
            <a:ext cx="19149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Pima Indians Diabetes Database</a:t>
            </a:r>
            <a:r>
              <a:rPr lang="es"/>
              <a:t>. 8 parámetros + diagnosis (labels/ground truth).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282f2869dc8_0_321"/>
          <p:cNvSpPr txBox="1"/>
          <p:nvPr>
            <p:ph idx="6" type="title"/>
          </p:nvPr>
        </p:nvSpPr>
        <p:spPr>
          <a:xfrm>
            <a:off x="520325" y="401775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Keras</a:t>
            </a:r>
            <a:r>
              <a:rPr lang="es"/>
              <a:t>, python y google colab.</a:t>
            </a:r>
            <a:endParaRPr/>
          </a:p>
        </p:txBody>
      </p:sp>
      <p:sp>
        <p:nvSpPr>
          <p:cNvPr id="932" name="Google Shape;932;g282f2869dc8_0_321"/>
          <p:cNvSpPr txBox="1"/>
          <p:nvPr>
            <p:ph idx="7" type="title"/>
          </p:nvPr>
        </p:nvSpPr>
        <p:spPr>
          <a:xfrm>
            <a:off x="4658925" y="4021625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Capas completamente conectadas (fully connected).</a:t>
            </a:r>
            <a:endParaRPr/>
          </a:p>
        </p:txBody>
      </p:sp>
      <p:sp>
        <p:nvSpPr>
          <p:cNvPr id="933" name="Google Shape;933;g282f2869dc8_0_321"/>
          <p:cNvSpPr txBox="1"/>
          <p:nvPr>
            <p:ph idx="16" type="title"/>
          </p:nvPr>
        </p:nvSpPr>
        <p:spPr>
          <a:xfrm>
            <a:off x="518400" y="342000"/>
            <a:ext cx="8107200" cy="4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 de un modelo de predicción de diabetes</a:t>
            </a:r>
            <a:endParaRPr/>
          </a:p>
        </p:txBody>
      </p:sp>
      <p:sp>
        <p:nvSpPr>
          <p:cNvPr id="934" name="Google Shape;934;g282f2869dc8_0_321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g282f2869dc8_0_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41" y="1540550"/>
            <a:ext cx="1817709" cy="5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282f2869dc8_0_321"/>
          <p:cNvPicPr preferRelativeResize="0"/>
          <p:nvPr/>
        </p:nvPicPr>
        <p:blipFill rotWithShape="1">
          <a:blip r:embed="rId6">
            <a:alphaModFix/>
          </a:blip>
          <a:srcRect b="24396" l="5613" r="9460" t="21255"/>
          <a:stretch/>
        </p:blipFill>
        <p:spPr>
          <a:xfrm>
            <a:off x="522725" y="2112275"/>
            <a:ext cx="1897200" cy="5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282f2869dc8_0_321"/>
          <p:cNvPicPr preferRelativeResize="0"/>
          <p:nvPr/>
        </p:nvPicPr>
        <p:blipFill rotWithShape="1">
          <a:blip r:embed="rId7">
            <a:alphaModFix/>
          </a:blip>
          <a:srcRect b="22369" l="4222" r="5353" t="22247"/>
          <a:stretch/>
        </p:blipFill>
        <p:spPr>
          <a:xfrm>
            <a:off x="1122612" y="2620250"/>
            <a:ext cx="697425" cy="4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g282f2869dc8_0_321"/>
          <p:cNvPicPr preferRelativeResize="0"/>
          <p:nvPr/>
        </p:nvPicPr>
        <p:blipFill rotWithShape="1">
          <a:blip r:embed="rId8">
            <a:alphaModFix/>
          </a:blip>
          <a:srcRect b="0" l="0" r="32414" t="0"/>
          <a:stretch/>
        </p:blipFill>
        <p:spPr>
          <a:xfrm>
            <a:off x="2587625" y="1519250"/>
            <a:ext cx="1897200" cy="15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282f2869dc8_0_321"/>
          <p:cNvSpPr/>
          <p:nvPr/>
        </p:nvSpPr>
        <p:spPr>
          <a:xfrm>
            <a:off x="5036435" y="128261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0" name="Google Shape;940;g282f2869dc8_0_321"/>
          <p:cNvSpPr/>
          <p:nvPr/>
        </p:nvSpPr>
        <p:spPr>
          <a:xfrm>
            <a:off x="5036435" y="146902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1" name="Google Shape;941;g282f2869dc8_0_321"/>
          <p:cNvSpPr/>
          <p:nvPr/>
        </p:nvSpPr>
        <p:spPr>
          <a:xfrm>
            <a:off x="5036424" y="164898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2" name="Google Shape;942;g282f2869dc8_0_321"/>
          <p:cNvSpPr/>
          <p:nvPr/>
        </p:nvSpPr>
        <p:spPr>
          <a:xfrm>
            <a:off x="5036435" y="182895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3" name="Google Shape;943;g282f2869dc8_0_321"/>
          <p:cNvSpPr/>
          <p:nvPr/>
        </p:nvSpPr>
        <p:spPr>
          <a:xfrm>
            <a:off x="5036435" y="200891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4" name="Google Shape;944;g282f2869dc8_0_321"/>
          <p:cNvSpPr/>
          <p:nvPr/>
        </p:nvSpPr>
        <p:spPr>
          <a:xfrm>
            <a:off x="5036435" y="2177896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5" name="Google Shape;945;g282f2869dc8_0_321"/>
          <p:cNvSpPr/>
          <p:nvPr/>
        </p:nvSpPr>
        <p:spPr>
          <a:xfrm>
            <a:off x="5036435" y="2352772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6" name="Google Shape;946;g282f2869dc8_0_321"/>
          <p:cNvSpPr/>
          <p:nvPr/>
        </p:nvSpPr>
        <p:spPr>
          <a:xfrm>
            <a:off x="5036435" y="2537861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7" name="Google Shape;947;g282f2869dc8_0_321"/>
          <p:cNvSpPr/>
          <p:nvPr/>
        </p:nvSpPr>
        <p:spPr>
          <a:xfrm>
            <a:off x="5376179" y="128261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8" name="Google Shape;948;g282f2869dc8_0_321"/>
          <p:cNvSpPr/>
          <p:nvPr/>
        </p:nvSpPr>
        <p:spPr>
          <a:xfrm>
            <a:off x="5376179" y="146902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49" name="Google Shape;949;g282f2869dc8_0_321"/>
          <p:cNvSpPr/>
          <p:nvPr/>
        </p:nvSpPr>
        <p:spPr>
          <a:xfrm>
            <a:off x="5376168" y="164898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0" name="Google Shape;950;g282f2869dc8_0_321"/>
          <p:cNvSpPr/>
          <p:nvPr/>
        </p:nvSpPr>
        <p:spPr>
          <a:xfrm>
            <a:off x="5376179" y="182895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1" name="Google Shape;951;g282f2869dc8_0_321"/>
          <p:cNvSpPr/>
          <p:nvPr/>
        </p:nvSpPr>
        <p:spPr>
          <a:xfrm>
            <a:off x="5376179" y="200891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2" name="Google Shape;952;g282f2869dc8_0_321"/>
          <p:cNvSpPr/>
          <p:nvPr/>
        </p:nvSpPr>
        <p:spPr>
          <a:xfrm>
            <a:off x="5376179" y="2177896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3" name="Google Shape;953;g282f2869dc8_0_321"/>
          <p:cNvSpPr/>
          <p:nvPr/>
        </p:nvSpPr>
        <p:spPr>
          <a:xfrm>
            <a:off x="5376179" y="2352772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4" name="Google Shape;954;g282f2869dc8_0_321"/>
          <p:cNvSpPr/>
          <p:nvPr/>
        </p:nvSpPr>
        <p:spPr>
          <a:xfrm>
            <a:off x="5376179" y="2537861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5" name="Google Shape;955;g282f2869dc8_0_321"/>
          <p:cNvSpPr/>
          <p:nvPr/>
        </p:nvSpPr>
        <p:spPr>
          <a:xfrm>
            <a:off x="5376179" y="1109121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6" name="Google Shape;956;g282f2869dc8_0_321"/>
          <p:cNvSpPr/>
          <p:nvPr/>
        </p:nvSpPr>
        <p:spPr>
          <a:xfrm>
            <a:off x="5376179" y="2721063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7" name="Google Shape;957;g282f2869dc8_0_321"/>
          <p:cNvSpPr/>
          <p:nvPr/>
        </p:nvSpPr>
        <p:spPr>
          <a:xfrm>
            <a:off x="5376179" y="935624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8" name="Google Shape;958;g282f2869dc8_0_321"/>
          <p:cNvSpPr/>
          <p:nvPr/>
        </p:nvSpPr>
        <p:spPr>
          <a:xfrm>
            <a:off x="5376179" y="2901023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59" name="Google Shape;959;g282f2869dc8_0_321"/>
          <p:cNvSpPr/>
          <p:nvPr/>
        </p:nvSpPr>
        <p:spPr>
          <a:xfrm>
            <a:off x="5716994" y="1290707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0" name="Google Shape;960;g282f2869dc8_0_321"/>
          <p:cNvSpPr/>
          <p:nvPr/>
        </p:nvSpPr>
        <p:spPr>
          <a:xfrm>
            <a:off x="5716994" y="147711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1" name="Google Shape;961;g282f2869dc8_0_321"/>
          <p:cNvSpPr/>
          <p:nvPr/>
        </p:nvSpPr>
        <p:spPr>
          <a:xfrm>
            <a:off x="5716982" y="165707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2" name="Google Shape;962;g282f2869dc8_0_321"/>
          <p:cNvSpPr/>
          <p:nvPr/>
        </p:nvSpPr>
        <p:spPr>
          <a:xfrm>
            <a:off x="5716994" y="183704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3" name="Google Shape;963;g282f2869dc8_0_321"/>
          <p:cNvSpPr/>
          <p:nvPr/>
        </p:nvSpPr>
        <p:spPr>
          <a:xfrm>
            <a:off x="5716994" y="2017008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4" name="Google Shape;964;g282f2869dc8_0_321"/>
          <p:cNvSpPr/>
          <p:nvPr/>
        </p:nvSpPr>
        <p:spPr>
          <a:xfrm>
            <a:off x="5716994" y="2185986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5" name="Google Shape;965;g282f2869dc8_0_321"/>
          <p:cNvSpPr/>
          <p:nvPr/>
        </p:nvSpPr>
        <p:spPr>
          <a:xfrm>
            <a:off x="5716994" y="2360861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6" name="Google Shape;966;g282f2869dc8_0_321"/>
          <p:cNvSpPr/>
          <p:nvPr/>
        </p:nvSpPr>
        <p:spPr>
          <a:xfrm>
            <a:off x="5716994" y="2545950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967" name="Google Shape;967;g282f2869dc8_0_321"/>
          <p:cNvSpPr/>
          <p:nvPr/>
        </p:nvSpPr>
        <p:spPr>
          <a:xfrm>
            <a:off x="6057808" y="1918329"/>
            <a:ext cx="144300" cy="1464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968" name="Google Shape;968;g282f2869dc8_0_321"/>
          <p:cNvCxnSpPr>
            <a:stCxn id="940" idx="6"/>
            <a:endCxn id="957" idx="2"/>
          </p:cNvCxnSpPr>
          <p:nvPr/>
        </p:nvCxnSpPr>
        <p:spPr>
          <a:xfrm flipH="1" rot="10800000">
            <a:off x="5180735" y="1008829"/>
            <a:ext cx="1953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g282f2869dc8_0_321"/>
          <p:cNvCxnSpPr>
            <a:stCxn id="939" idx="6"/>
            <a:endCxn id="957" idx="2"/>
          </p:cNvCxnSpPr>
          <p:nvPr/>
        </p:nvCxnSpPr>
        <p:spPr>
          <a:xfrm flipH="1" rot="10800000">
            <a:off x="5180735" y="1008718"/>
            <a:ext cx="195300" cy="3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g282f2869dc8_0_321"/>
          <p:cNvCxnSpPr>
            <a:stCxn id="940" idx="6"/>
            <a:endCxn id="947" idx="2"/>
          </p:cNvCxnSpPr>
          <p:nvPr/>
        </p:nvCxnSpPr>
        <p:spPr>
          <a:xfrm flipH="1" rot="10800000">
            <a:off x="5180735" y="1355929"/>
            <a:ext cx="195300" cy="1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g282f2869dc8_0_321"/>
          <p:cNvCxnSpPr>
            <a:stCxn id="939" idx="6"/>
            <a:endCxn id="955" idx="2"/>
          </p:cNvCxnSpPr>
          <p:nvPr/>
        </p:nvCxnSpPr>
        <p:spPr>
          <a:xfrm flipH="1" rot="10800000">
            <a:off x="5180735" y="1182418"/>
            <a:ext cx="195300" cy="1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g282f2869dc8_0_321"/>
          <p:cNvCxnSpPr>
            <a:stCxn id="939" idx="6"/>
            <a:endCxn id="947" idx="2"/>
          </p:cNvCxnSpPr>
          <p:nvPr/>
        </p:nvCxnSpPr>
        <p:spPr>
          <a:xfrm>
            <a:off x="5180735" y="1355818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g282f2869dc8_0_321"/>
          <p:cNvCxnSpPr>
            <a:stCxn id="939" idx="6"/>
            <a:endCxn id="948" idx="2"/>
          </p:cNvCxnSpPr>
          <p:nvPr/>
        </p:nvCxnSpPr>
        <p:spPr>
          <a:xfrm>
            <a:off x="5180735" y="1355818"/>
            <a:ext cx="195300" cy="1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g282f2869dc8_0_321"/>
          <p:cNvCxnSpPr>
            <a:stCxn id="939" idx="6"/>
            <a:endCxn id="949" idx="2"/>
          </p:cNvCxnSpPr>
          <p:nvPr/>
        </p:nvCxnSpPr>
        <p:spPr>
          <a:xfrm>
            <a:off x="5180735" y="1355818"/>
            <a:ext cx="1953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g282f2869dc8_0_321"/>
          <p:cNvCxnSpPr>
            <a:stCxn id="939" idx="6"/>
            <a:endCxn id="950" idx="2"/>
          </p:cNvCxnSpPr>
          <p:nvPr/>
        </p:nvCxnSpPr>
        <p:spPr>
          <a:xfrm>
            <a:off x="5180735" y="1355818"/>
            <a:ext cx="1953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g282f2869dc8_0_321"/>
          <p:cNvCxnSpPr>
            <a:stCxn id="939" idx="6"/>
            <a:endCxn id="951" idx="2"/>
          </p:cNvCxnSpPr>
          <p:nvPr/>
        </p:nvCxnSpPr>
        <p:spPr>
          <a:xfrm>
            <a:off x="5180735" y="1355818"/>
            <a:ext cx="195300" cy="7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g282f2869dc8_0_321"/>
          <p:cNvCxnSpPr>
            <a:stCxn id="939" idx="6"/>
            <a:endCxn id="952" idx="2"/>
          </p:cNvCxnSpPr>
          <p:nvPr/>
        </p:nvCxnSpPr>
        <p:spPr>
          <a:xfrm>
            <a:off x="5180735" y="1355818"/>
            <a:ext cx="195300" cy="8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g282f2869dc8_0_321"/>
          <p:cNvCxnSpPr>
            <a:stCxn id="939" idx="6"/>
            <a:endCxn id="953" idx="2"/>
          </p:cNvCxnSpPr>
          <p:nvPr/>
        </p:nvCxnSpPr>
        <p:spPr>
          <a:xfrm>
            <a:off x="5180735" y="1355818"/>
            <a:ext cx="195300" cy="10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g282f2869dc8_0_321"/>
          <p:cNvCxnSpPr>
            <a:stCxn id="939" idx="6"/>
            <a:endCxn id="954" idx="2"/>
          </p:cNvCxnSpPr>
          <p:nvPr/>
        </p:nvCxnSpPr>
        <p:spPr>
          <a:xfrm>
            <a:off x="5180735" y="1355818"/>
            <a:ext cx="195300" cy="12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g282f2869dc8_0_321"/>
          <p:cNvCxnSpPr>
            <a:stCxn id="939" idx="6"/>
            <a:endCxn id="956" idx="2"/>
          </p:cNvCxnSpPr>
          <p:nvPr/>
        </p:nvCxnSpPr>
        <p:spPr>
          <a:xfrm>
            <a:off x="5180735" y="1355818"/>
            <a:ext cx="195300" cy="14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g282f2869dc8_0_321"/>
          <p:cNvCxnSpPr>
            <a:stCxn id="939" idx="6"/>
            <a:endCxn id="958" idx="2"/>
          </p:cNvCxnSpPr>
          <p:nvPr/>
        </p:nvCxnSpPr>
        <p:spPr>
          <a:xfrm>
            <a:off x="5180735" y="1355818"/>
            <a:ext cx="195300" cy="16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g282f2869dc8_0_321"/>
          <p:cNvCxnSpPr>
            <a:stCxn id="940" idx="6"/>
            <a:endCxn id="948" idx="2"/>
          </p:cNvCxnSpPr>
          <p:nvPr/>
        </p:nvCxnSpPr>
        <p:spPr>
          <a:xfrm>
            <a:off x="5180735" y="1542229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g282f2869dc8_0_321"/>
          <p:cNvCxnSpPr>
            <a:stCxn id="940" idx="6"/>
            <a:endCxn id="955" idx="2"/>
          </p:cNvCxnSpPr>
          <p:nvPr/>
        </p:nvCxnSpPr>
        <p:spPr>
          <a:xfrm flipH="1" rot="10800000">
            <a:off x="5180735" y="1182229"/>
            <a:ext cx="195300" cy="3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g282f2869dc8_0_321"/>
          <p:cNvCxnSpPr>
            <a:stCxn id="940" idx="6"/>
            <a:endCxn id="949" idx="2"/>
          </p:cNvCxnSpPr>
          <p:nvPr/>
        </p:nvCxnSpPr>
        <p:spPr>
          <a:xfrm>
            <a:off x="5180735" y="1542229"/>
            <a:ext cx="1953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g282f2869dc8_0_321"/>
          <p:cNvCxnSpPr>
            <a:stCxn id="940" idx="6"/>
            <a:endCxn id="950" idx="2"/>
          </p:cNvCxnSpPr>
          <p:nvPr/>
        </p:nvCxnSpPr>
        <p:spPr>
          <a:xfrm>
            <a:off x="5180735" y="1542229"/>
            <a:ext cx="195300" cy="3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g282f2869dc8_0_321"/>
          <p:cNvCxnSpPr>
            <a:stCxn id="940" idx="6"/>
            <a:endCxn id="951" idx="2"/>
          </p:cNvCxnSpPr>
          <p:nvPr/>
        </p:nvCxnSpPr>
        <p:spPr>
          <a:xfrm>
            <a:off x="5180735" y="1542229"/>
            <a:ext cx="195300" cy="5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g282f2869dc8_0_321"/>
          <p:cNvCxnSpPr>
            <a:stCxn id="940" idx="6"/>
            <a:endCxn id="954" idx="2"/>
          </p:cNvCxnSpPr>
          <p:nvPr/>
        </p:nvCxnSpPr>
        <p:spPr>
          <a:xfrm>
            <a:off x="5180735" y="1542229"/>
            <a:ext cx="195300" cy="10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g282f2869dc8_0_321"/>
          <p:cNvCxnSpPr>
            <a:stCxn id="941" idx="6"/>
            <a:endCxn id="948" idx="2"/>
          </p:cNvCxnSpPr>
          <p:nvPr/>
        </p:nvCxnSpPr>
        <p:spPr>
          <a:xfrm flipH="1" rot="10800000">
            <a:off x="5180724" y="1542188"/>
            <a:ext cx="1956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g282f2869dc8_0_321"/>
          <p:cNvCxnSpPr>
            <a:stCxn id="941" idx="6"/>
            <a:endCxn id="957" idx="2"/>
          </p:cNvCxnSpPr>
          <p:nvPr/>
        </p:nvCxnSpPr>
        <p:spPr>
          <a:xfrm flipH="1" rot="10800000">
            <a:off x="5180724" y="1008788"/>
            <a:ext cx="195600" cy="7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g282f2869dc8_0_321"/>
          <p:cNvCxnSpPr>
            <a:stCxn id="941" idx="6"/>
            <a:endCxn id="947" idx="2"/>
          </p:cNvCxnSpPr>
          <p:nvPr/>
        </p:nvCxnSpPr>
        <p:spPr>
          <a:xfrm flipH="1" rot="10800000">
            <a:off x="5180724" y="1355888"/>
            <a:ext cx="1956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g282f2869dc8_0_321"/>
          <p:cNvCxnSpPr>
            <a:stCxn id="941" idx="6"/>
            <a:endCxn id="951" idx="2"/>
          </p:cNvCxnSpPr>
          <p:nvPr/>
        </p:nvCxnSpPr>
        <p:spPr>
          <a:xfrm>
            <a:off x="5180724" y="1722188"/>
            <a:ext cx="195600" cy="3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g282f2869dc8_0_321"/>
          <p:cNvCxnSpPr>
            <a:stCxn id="941" idx="6"/>
            <a:endCxn id="956" idx="2"/>
          </p:cNvCxnSpPr>
          <p:nvPr/>
        </p:nvCxnSpPr>
        <p:spPr>
          <a:xfrm>
            <a:off x="5180724" y="1722188"/>
            <a:ext cx="195600" cy="10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g282f2869dc8_0_321"/>
          <p:cNvCxnSpPr>
            <a:stCxn id="941" idx="6"/>
            <a:endCxn id="958" idx="2"/>
          </p:cNvCxnSpPr>
          <p:nvPr/>
        </p:nvCxnSpPr>
        <p:spPr>
          <a:xfrm>
            <a:off x="5180724" y="1722188"/>
            <a:ext cx="195600" cy="12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g282f2869dc8_0_321"/>
          <p:cNvCxnSpPr>
            <a:stCxn id="943" idx="6"/>
            <a:endCxn id="950" idx="2"/>
          </p:cNvCxnSpPr>
          <p:nvPr/>
        </p:nvCxnSpPr>
        <p:spPr>
          <a:xfrm flipH="1" rot="10800000">
            <a:off x="5180735" y="1902119"/>
            <a:ext cx="1953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g282f2869dc8_0_321"/>
          <p:cNvCxnSpPr>
            <a:stCxn id="943" idx="6"/>
            <a:endCxn id="953" idx="2"/>
          </p:cNvCxnSpPr>
          <p:nvPr/>
        </p:nvCxnSpPr>
        <p:spPr>
          <a:xfrm>
            <a:off x="5180735" y="2082119"/>
            <a:ext cx="1953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g282f2869dc8_0_321"/>
          <p:cNvCxnSpPr>
            <a:stCxn id="944" idx="6"/>
            <a:endCxn id="950" idx="2"/>
          </p:cNvCxnSpPr>
          <p:nvPr/>
        </p:nvCxnSpPr>
        <p:spPr>
          <a:xfrm flipH="1" rot="10800000">
            <a:off x="5180735" y="1902196"/>
            <a:ext cx="1953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g282f2869dc8_0_321"/>
          <p:cNvCxnSpPr>
            <a:stCxn id="944" idx="6"/>
            <a:endCxn id="954" idx="2"/>
          </p:cNvCxnSpPr>
          <p:nvPr/>
        </p:nvCxnSpPr>
        <p:spPr>
          <a:xfrm>
            <a:off x="5180735" y="2251096"/>
            <a:ext cx="195300" cy="3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g282f2869dc8_0_321"/>
          <p:cNvCxnSpPr>
            <a:stCxn id="944" idx="6"/>
            <a:endCxn id="958" idx="2"/>
          </p:cNvCxnSpPr>
          <p:nvPr/>
        </p:nvCxnSpPr>
        <p:spPr>
          <a:xfrm>
            <a:off x="5180735" y="2251096"/>
            <a:ext cx="195300" cy="7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g282f2869dc8_0_321"/>
          <p:cNvCxnSpPr>
            <a:stCxn id="945" idx="6"/>
            <a:endCxn id="948" idx="2"/>
          </p:cNvCxnSpPr>
          <p:nvPr/>
        </p:nvCxnSpPr>
        <p:spPr>
          <a:xfrm flipH="1" rot="10800000">
            <a:off x="5180735" y="1542172"/>
            <a:ext cx="195300" cy="8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g282f2869dc8_0_321"/>
          <p:cNvCxnSpPr>
            <a:stCxn id="946" idx="6"/>
            <a:endCxn id="955" idx="2"/>
          </p:cNvCxnSpPr>
          <p:nvPr/>
        </p:nvCxnSpPr>
        <p:spPr>
          <a:xfrm flipH="1" rot="10800000">
            <a:off x="5180735" y="1182461"/>
            <a:ext cx="195300" cy="14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g282f2869dc8_0_321"/>
          <p:cNvCxnSpPr>
            <a:stCxn id="946" idx="6"/>
            <a:endCxn id="956" idx="3"/>
          </p:cNvCxnSpPr>
          <p:nvPr/>
        </p:nvCxnSpPr>
        <p:spPr>
          <a:xfrm>
            <a:off x="5180735" y="2611061"/>
            <a:ext cx="216600" cy="2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g282f2869dc8_0_321"/>
          <p:cNvCxnSpPr>
            <a:endCxn id="958" idx="3"/>
          </p:cNvCxnSpPr>
          <p:nvPr/>
        </p:nvCxnSpPr>
        <p:spPr>
          <a:xfrm>
            <a:off x="5180711" y="2611083"/>
            <a:ext cx="2166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g282f2869dc8_0_321"/>
          <p:cNvCxnSpPr>
            <a:stCxn id="942" idx="6"/>
            <a:endCxn id="949" idx="2"/>
          </p:cNvCxnSpPr>
          <p:nvPr/>
        </p:nvCxnSpPr>
        <p:spPr>
          <a:xfrm flipH="1" rot="10800000">
            <a:off x="5180735" y="1722159"/>
            <a:ext cx="19530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g282f2869dc8_0_321"/>
          <p:cNvCxnSpPr>
            <a:stCxn id="942" idx="6"/>
            <a:endCxn id="957" idx="2"/>
          </p:cNvCxnSpPr>
          <p:nvPr/>
        </p:nvCxnSpPr>
        <p:spPr>
          <a:xfrm flipH="1" rot="10800000">
            <a:off x="5180735" y="1008759"/>
            <a:ext cx="195300" cy="8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g282f2869dc8_0_321"/>
          <p:cNvCxnSpPr>
            <a:stCxn id="942" idx="6"/>
            <a:endCxn id="958" idx="1"/>
          </p:cNvCxnSpPr>
          <p:nvPr/>
        </p:nvCxnSpPr>
        <p:spPr>
          <a:xfrm>
            <a:off x="5180735" y="1902159"/>
            <a:ext cx="2166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g282f2869dc8_0_321"/>
          <p:cNvCxnSpPr>
            <a:stCxn id="944" idx="6"/>
            <a:endCxn id="958" idx="2"/>
          </p:cNvCxnSpPr>
          <p:nvPr/>
        </p:nvCxnSpPr>
        <p:spPr>
          <a:xfrm>
            <a:off x="5180735" y="2251096"/>
            <a:ext cx="195300" cy="7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g282f2869dc8_0_321"/>
          <p:cNvCxnSpPr>
            <a:stCxn id="943" idx="6"/>
            <a:endCxn id="951" idx="2"/>
          </p:cNvCxnSpPr>
          <p:nvPr/>
        </p:nvCxnSpPr>
        <p:spPr>
          <a:xfrm>
            <a:off x="5180735" y="2082119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g282f2869dc8_0_321"/>
          <p:cNvCxnSpPr>
            <a:stCxn id="942" idx="6"/>
            <a:endCxn id="952" idx="2"/>
          </p:cNvCxnSpPr>
          <p:nvPr/>
        </p:nvCxnSpPr>
        <p:spPr>
          <a:xfrm>
            <a:off x="5180735" y="1902159"/>
            <a:ext cx="1953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g282f2869dc8_0_321"/>
          <p:cNvCxnSpPr>
            <a:stCxn id="944" idx="6"/>
            <a:endCxn id="952" idx="2"/>
          </p:cNvCxnSpPr>
          <p:nvPr/>
        </p:nvCxnSpPr>
        <p:spPr>
          <a:xfrm>
            <a:off x="5180735" y="2251096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g282f2869dc8_0_321"/>
          <p:cNvCxnSpPr>
            <a:stCxn id="945" idx="6"/>
            <a:endCxn id="953" idx="2"/>
          </p:cNvCxnSpPr>
          <p:nvPr/>
        </p:nvCxnSpPr>
        <p:spPr>
          <a:xfrm>
            <a:off x="5180735" y="2425972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g282f2869dc8_0_321"/>
          <p:cNvCxnSpPr>
            <a:stCxn id="942" idx="6"/>
            <a:endCxn id="950" idx="2"/>
          </p:cNvCxnSpPr>
          <p:nvPr/>
        </p:nvCxnSpPr>
        <p:spPr>
          <a:xfrm>
            <a:off x="5180735" y="1902159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g282f2869dc8_0_321"/>
          <p:cNvCxnSpPr>
            <a:stCxn id="941" idx="6"/>
            <a:endCxn id="949" idx="2"/>
          </p:cNvCxnSpPr>
          <p:nvPr/>
        </p:nvCxnSpPr>
        <p:spPr>
          <a:xfrm>
            <a:off x="5180724" y="1722188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g282f2869dc8_0_321"/>
          <p:cNvCxnSpPr>
            <a:stCxn id="945" idx="6"/>
            <a:endCxn id="956" idx="2"/>
          </p:cNvCxnSpPr>
          <p:nvPr/>
        </p:nvCxnSpPr>
        <p:spPr>
          <a:xfrm>
            <a:off x="5180735" y="2425972"/>
            <a:ext cx="1953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g282f2869dc8_0_321"/>
          <p:cNvCxnSpPr>
            <a:stCxn id="945" idx="6"/>
            <a:endCxn id="958" idx="2"/>
          </p:cNvCxnSpPr>
          <p:nvPr/>
        </p:nvCxnSpPr>
        <p:spPr>
          <a:xfrm>
            <a:off x="5180735" y="2425972"/>
            <a:ext cx="195300" cy="5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g282f2869dc8_0_321"/>
          <p:cNvCxnSpPr>
            <a:stCxn id="953" idx="2"/>
            <a:endCxn id="946" idx="6"/>
          </p:cNvCxnSpPr>
          <p:nvPr/>
        </p:nvCxnSpPr>
        <p:spPr>
          <a:xfrm flipH="1">
            <a:off x="5180879" y="2425972"/>
            <a:ext cx="195300" cy="1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g282f2869dc8_0_321"/>
          <p:cNvCxnSpPr>
            <a:stCxn id="954" idx="2"/>
            <a:endCxn id="946" idx="6"/>
          </p:cNvCxnSpPr>
          <p:nvPr/>
        </p:nvCxnSpPr>
        <p:spPr>
          <a:xfrm rot="10800000">
            <a:off x="5180879" y="2611061"/>
            <a:ext cx="19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g282f2869dc8_0_321"/>
          <p:cNvCxnSpPr>
            <a:stCxn id="957" idx="6"/>
            <a:endCxn id="959" idx="2"/>
          </p:cNvCxnSpPr>
          <p:nvPr/>
        </p:nvCxnSpPr>
        <p:spPr>
          <a:xfrm>
            <a:off x="5520479" y="1008824"/>
            <a:ext cx="1965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g282f2869dc8_0_321"/>
          <p:cNvCxnSpPr>
            <a:stCxn id="955" idx="6"/>
            <a:endCxn id="961" idx="2"/>
          </p:cNvCxnSpPr>
          <p:nvPr/>
        </p:nvCxnSpPr>
        <p:spPr>
          <a:xfrm>
            <a:off x="5520479" y="1182321"/>
            <a:ext cx="19650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g282f2869dc8_0_321"/>
          <p:cNvCxnSpPr>
            <a:stCxn id="947" idx="6"/>
            <a:endCxn id="963" idx="2"/>
          </p:cNvCxnSpPr>
          <p:nvPr/>
        </p:nvCxnSpPr>
        <p:spPr>
          <a:xfrm>
            <a:off x="5520479" y="1355818"/>
            <a:ext cx="196500" cy="7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g282f2869dc8_0_321"/>
          <p:cNvCxnSpPr>
            <a:stCxn id="955" idx="6"/>
            <a:endCxn id="966" idx="2"/>
          </p:cNvCxnSpPr>
          <p:nvPr/>
        </p:nvCxnSpPr>
        <p:spPr>
          <a:xfrm>
            <a:off x="5520479" y="1182321"/>
            <a:ext cx="196500" cy="14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g282f2869dc8_0_321"/>
          <p:cNvCxnSpPr>
            <a:stCxn id="957" idx="6"/>
            <a:endCxn id="964" idx="2"/>
          </p:cNvCxnSpPr>
          <p:nvPr/>
        </p:nvCxnSpPr>
        <p:spPr>
          <a:xfrm>
            <a:off x="5520479" y="1008824"/>
            <a:ext cx="196500" cy="12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g282f2869dc8_0_321"/>
          <p:cNvCxnSpPr>
            <a:stCxn id="948" idx="6"/>
            <a:endCxn id="960" idx="2"/>
          </p:cNvCxnSpPr>
          <p:nvPr/>
        </p:nvCxnSpPr>
        <p:spPr>
          <a:xfrm>
            <a:off x="5520479" y="1542229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g282f2869dc8_0_321"/>
          <p:cNvCxnSpPr>
            <a:stCxn id="951" idx="6"/>
            <a:endCxn id="962" idx="2"/>
          </p:cNvCxnSpPr>
          <p:nvPr/>
        </p:nvCxnSpPr>
        <p:spPr>
          <a:xfrm flipH="1" rot="10800000">
            <a:off x="5520479" y="1910219"/>
            <a:ext cx="196500" cy="1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g282f2869dc8_0_321"/>
          <p:cNvCxnSpPr>
            <a:stCxn id="949" idx="6"/>
            <a:endCxn id="961" idx="2"/>
          </p:cNvCxnSpPr>
          <p:nvPr/>
        </p:nvCxnSpPr>
        <p:spPr>
          <a:xfrm>
            <a:off x="5520468" y="1722188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g282f2869dc8_0_321"/>
          <p:cNvCxnSpPr>
            <a:stCxn id="955" idx="6"/>
            <a:endCxn id="959" idx="2"/>
          </p:cNvCxnSpPr>
          <p:nvPr/>
        </p:nvCxnSpPr>
        <p:spPr>
          <a:xfrm>
            <a:off x="5520479" y="1182321"/>
            <a:ext cx="196500" cy="1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g282f2869dc8_0_321"/>
          <p:cNvCxnSpPr>
            <a:stCxn id="956" idx="6"/>
            <a:endCxn id="964" idx="2"/>
          </p:cNvCxnSpPr>
          <p:nvPr/>
        </p:nvCxnSpPr>
        <p:spPr>
          <a:xfrm flipH="1" rot="10800000">
            <a:off x="5520479" y="2259063"/>
            <a:ext cx="196500" cy="5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g282f2869dc8_0_321"/>
          <p:cNvCxnSpPr>
            <a:stCxn id="958" idx="6"/>
            <a:endCxn id="961" idx="2"/>
          </p:cNvCxnSpPr>
          <p:nvPr/>
        </p:nvCxnSpPr>
        <p:spPr>
          <a:xfrm flipH="1" rot="10800000">
            <a:off x="5520479" y="1730423"/>
            <a:ext cx="196500" cy="12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g282f2869dc8_0_321"/>
          <p:cNvCxnSpPr>
            <a:stCxn id="954" idx="6"/>
            <a:endCxn id="963" idx="2"/>
          </p:cNvCxnSpPr>
          <p:nvPr/>
        </p:nvCxnSpPr>
        <p:spPr>
          <a:xfrm flipH="1" rot="10800000">
            <a:off x="5520479" y="2090261"/>
            <a:ext cx="196500" cy="5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g282f2869dc8_0_321"/>
          <p:cNvCxnSpPr>
            <a:stCxn id="950" idx="6"/>
            <a:endCxn id="961" idx="2"/>
          </p:cNvCxnSpPr>
          <p:nvPr/>
        </p:nvCxnSpPr>
        <p:spPr>
          <a:xfrm flipH="1" rot="10800000">
            <a:off x="5520479" y="1730259"/>
            <a:ext cx="196500" cy="1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g282f2869dc8_0_321"/>
          <p:cNvCxnSpPr>
            <a:stCxn id="948" idx="6"/>
            <a:endCxn id="961" idx="2"/>
          </p:cNvCxnSpPr>
          <p:nvPr/>
        </p:nvCxnSpPr>
        <p:spPr>
          <a:xfrm>
            <a:off x="5520479" y="1542229"/>
            <a:ext cx="196500" cy="1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g282f2869dc8_0_321"/>
          <p:cNvCxnSpPr>
            <a:stCxn id="952" idx="6"/>
            <a:endCxn id="964" idx="2"/>
          </p:cNvCxnSpPr>
          <p:nvPr/>
        </p:nvCxnSpPr>
        <p:spPr>
          <a:xfrm>
            <a:off x="5520479" y="2251096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g282f2869dc8_0_321"/>
          <p:cNvCxnSpPr>
            <a:stCxn id="953" idx="6"/>
            <a:endCxn id="962" idx="2"/>
          </p:cNvCxnSpPr>
          <p:nvPr/>
        </p:nvCxnSpPr>
        <p:spPr>
          <a:xfrm flipH="1" rot="10800000">
            <a:off x="5520479" y="1910272"/>
            <a:ext cx="196500" cy="5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g282f2869dc8_0_321"/>
          <p:cNvCxnSpPr>
            <a:stCxn id="959" idx="2"/>
            <a:endCxn id="950" idx="6"/>
          </p:cNvCxnSpPr>
          <p:nvPr/>
        </p:nvCxnSpPr>
        <p:spPr>
          <a:xfrm flipH="1">
            <a:off x="5520494" y="1363907"/>
            <a:ext cx="1965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g282f2869dc8_0_321"/>
          <p:cNvCxnSpPr>
            <a:stCxn id="959" idx="2"/>
            <a:endCxn id="947" idx="6"/>
          </p:cNvCxnSpPr>
          <p:nvPr/>
        </p:nvCxnSpPr>
        <p:spPr>
          <a:xfrm rot="10800000">
            <a:off x="5520494" y="1355807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g282f2869dc8_0_321"/>
          <p:cNvCxnSpPr>
            <a:stCxn id="959" idx="2"/>
            <a:endCxn id="954" idx="6"/>
          </p:cNvCxnSpPr>
          <p:nvPr/>
        </p:nvCxnSpPr>
        <p:spPr>
          <a:xfrm flipH="1">
            <a:off x="5520494" y="1363907"/>
            <a:ext cx="196500" cy="12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g282f2869dc8_0_321"/>
          <p:cNvCxnSpPr>
            <a:stCxn id="966" idx="2"/>
            <a:endCxn id="958" idx="6"/>
          </p:cNvCxnSpPr>
          <p:nvPr/>
        </p:nvCxnSpPr>
        <p:spPr>
          <a:xfrm flipH="1">
            <a:off x="5520494" y="2619150"/>
            <a:ext cx="1965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g282f2869dc8_0_321"/>
          <p:cNvCxnSpPr>
            <a:stCxn id="966" idx="2"/>
            <a:endCxn id="954" idx="6"/>
          </p:cNvCxnSpPr>
          <p:nvPr/>
        </p:nvCxnSpPr>
        <p:spPr>
          <a:xfrm rot="10800000">
            <a:off x="5520494" y="2611050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g282f2869dc8_0_321"/>
          <p:cNvCxnSpPr>
            <a:stCxn id="966" idx="2"/>
            <a:endCxn id="951" idx="6"/>
          </p:cNvCxnSpPr>
          <p:nvPr/>
        </p:nvCxnSpPr>
        <p:spPr>
          <a:xfrm rot="10800000">
            <a:off x="5520494" y="2082150"/>
            <a:ext cx="196500" cy="5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g282f2869dc8_0_321"/>
          <p:cNvCxnSpPr>
            <a:stCxn id="966" idx="2"/>
            <a:endCxn id="956" idx="6"/>
          </p:cNvCxnSpPr>
          <p:nvPr/>
        </p:nvCxnSpPr>
        <p:spPr>
          <a:xfrm flipH="1">
            <a:off x="5520494" y="2619150"/>
            <a:ext cx="196500" cy="1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g282f2869dc8_0_321"/>
          <p:cNvCxnSpPr>
            <a:stCxn id="964" idx="1"/>
            <a:endCxn id="950" idx="7"/>
          </p:cNvCxnSpPr>
          <p:nvPr/>
        </p:nvCxnSpPr>
        <p:spPr>
          <a:xfrm rot="10800000">
            <a:off x="5499326" y="1850426"/>
            <a:ext cx="23880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g282f2869dc8_0_321"/>
          <p:cNvCxnSpPr>
            <a:stCxn id="948" idx="6"/>
            <a:endCxn id="959" idx="2"/>
          </p:cNvCxnSpPr>
          <p:nvPr/>
        </p:nvCxnSpPr>
        <p:spPr>
          <a:xfrm flipH="1" rot="10800000">
            <a:off x="5520479" y="1364029"/>
            <a:ext cx="19650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g282f2869dc8_0_321"/>
          <p:cNvCxnSpPr>
            <a:stCxn id="948" idx="6"/>
            <a:endCxn id="965" idx="2"/>
          </p:cNvCxnSpPr>
          <p:nvPr/>
        </p:nvCxnSpPr>
        <p:spPr>
          <a:xfrm>
            <a:off x="5520479" y="1542229"/>
            <a:ext cx="196500" cy="8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g282f2869dc8_0_321"/>
          <p:cNvCxnSpPr>
            <a:endCxn id="953" idx="6"/>
          </p:cNvCxnSpPr>
          <p:nvPr/>
        </p:nvCxnSpPr>
        <p:spPr>
          <a:xfrm rot="10800000">
            <a:off x="5520479" y="2425972"/>
            <a:ext cx="1965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g282f2869dc8_0_321"/>
          <p:cNvCxnSpPr>
            <a:stCxn id="962" idx="2"/>
            <a:endCxn id="955" idx="5"/>
          </p:cNvCxnSpPr>
          <p:nvPr/>
        </p:nvCxnSpPr>
        <p:spPr>
          <a:xfrm rot="10800000">
            <a:off x="5499494" y="1234049"/>
            <a:ext cx="217500" cy="6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g282f2869dc8_0_321"/>
          <p:cNvCxnSpPr>
            <a:stCxn id="947" idx="6"/>
            <a:endCxn id="960" idx="2"/>
          </p:cNvCxnSpPr>
          <p:nvPr/>
        </p:nvCxnSpPr>
        <p:spPr>
          <a:xfrm>
            <a:off x="5520479" y="1355818"/>
            <a:ext cx="1965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6" name="Google Shape;1046;g282f2869dc8_0_321"/>
          <p:cNvCxnSpPr>
            <a:stCxn id="964" idx="2"/>
            <a:endCxn id="958" idx="6"/>
          </p:cNvCxnSpPr>
          <p:nvPr/>
        </p:nvCxnSpPr>
        <p:spPr>
          <a:xfrm flipH="1">
            <a:off x="5520494" y="2259186"/>
            <a:ext cx="196500" cy="7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g282f2869dc8_0_321"/>
          <p:cNvCxnSpPr>
            <a:stCxn id="960" idx="2"/>
            <a:endCxn id="956" idx="6"/>
          </p:cNvCxnSpPr>
          <p:nvPr/>
        </p:nvCxnSpPr>
        <p:spPr>
          <a:xfrm flipH="1">
            <a:off x="5520494" y="1550318"/>
            <a:ext cx="196500" cy="12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g282f2869dc8_0_321"/>
          <p:cNvCxnSpPr>
            <a:stCxn id="964" idx="2"/>
            <a:endCxn id="951" idx="6"/>
          </p:cNvCxnSpPr>
          <p:nvPr/>
        </p:nvCxnSpPr>
        <p:spPr>
          <a:xfrm rot="10800000">
            <a:off x="5520494" y="2082186"/>
            <a:ext cx="196500" cy="1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g282f2869dc8_0_321"/>
          <p:cNvCxnSpPr>
            <a:stCxn id="959" idx="6"/>
            <a:endCxn id="967" idx="2"/>
          </p:cNvCxnSpPr>
          <p:nvPr/>
        </p:nvCxnSpPr>
        <p:spPr>
          <a:xfrm>
            <a:off x="5861294" y="1363907"/>
            <a:ext cx="19650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g282f2869dc8_0_321"/>
          <p:cNvCxnSpPr>
            <a:stCxn id="960" idx="6"/>
            <a:endCxn id="967" idx="2"/>
          </p:cNvCxnSpPr>
          <p:nvPr/>
        </p:nvCxnSpPr>
        <p:spPr>
          <a:xfrm>
            <a:off x="5861294" y="1550318"/>
            <a:ext cx="196500" cy="4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g282f2869dc8_0_321"/>
          <p:cNvCxnSpPr>
            <a:stCxn id="961" idx="6"/>
            <a:endCxn id="967" idx="2"/>
          </p:cNvCxnSpPr>
          <p:nvPr/>
        </p:nvCxnSpPr>
        <p:spPr>
          <a:xfrm>
            <a:off x="5861282" y="1730278"/>
            <a:ext cx="196500" cy="2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g282f2869dc8_0_321"/>
          <p:cNvCxnSpPr>
            <a:stCxn id="962" idx="6"/>
            <a:endCxn id="967" idx="2"/>
          </p:cNvCxnSpPr>
          <p:nvPr/>
        </p:nvCxnSpPr>
        <p:spPr>
          <a:xfrm>
            <a:off x="5861294" y="1910249"/>
            <a:ext cx="196500" cy="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g282f2869dc8_0_321"/>
          <p:cNvCxnSpPr>
            <a:stCxn id="963" idx="6"/>
            <a:endCxn id="967" idx="2"/>
          </p:cNvCxnSpPr>
          <p:nvPr/>
        </p:nvCxnSpPr>
        <p:spPr>
          <a:xfrm flipH="1" rot="10800000">
            <a:off x="5861294" y="1991508"/>
            <a:ext cx="1965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g282f2869dc8_0_321"/>
          <p:cNvCxnSpPr>
            <a:stCxn id="964" idx="6"/>
            <a:endCxn id="967" idx="2"/>
          </p:cNvCxnSpPr>
          <p:nvPr/>
        </p:nvCxnSpPr>
        <p:spPr>
          <a:xfrm flipH="1" rot="10800000">
            <a:off x="5861294" y="1991586"/>
            <a:ext cx="196500" cy="2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g282f2869dc8_0_321"/>
          <p:cNvCxnSpPr>
            <a:stCxn id="965" idx="6"/>
            <a:endCxn id="967" idx="2"/>
          </p:cNvCxnSpPr>
          <p:nvPr/>
        </p:nvCxnSpPr>
        <p:spPr>
          <a:xfrm flipH="1" rot="10800000">
            <a:off x="5861294" y="1991561"/>
            <a:ext cx="1965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g282f2869dc8_0_321"/>
          <p:cNvCxnSpPr>
            <a:stCxn id="966" idx="6"/>
            <a:endCxn id="967" idx="2"/>
          </p:cNvCxnSpPr>
          <p:nvPr/>
        </p:nvCxnSpPr>
        <p:spPr>
          <a:xfrm flipH="1" rot="10800000">
            <a:off x="5861294" y="1991550"/>
            <a:ext cx="19650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7" name="Google Shape;1057;g282f2869dc8_0_321"/>
          <p:cNvSpPr txBox="1"/>
          <p:nvPr/>
        </p:nvSpPr>
        <p:spPr>
          <a:xfrm>
            <a:off x="4858350" y="992988"/>
            <a:ext cx="6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missioner Light"/>
                <a:ea typeface="Commissioner Light"/>
                <a:cs typeface="Commissioner Light"/>
                <a:sym typeface="Commissioner Light"/>
              </a:rPr>
              <a:t>Capa de entrada</a:t>
            </a:r>
            <a:endParaRPr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58" name="Google Shape;1058;g282f2869dc8_0_321"/>
          <p:cNvSpPr txBox="1"/>
          <p:nvPr/>
        </p:nvSpPr>
        <p:spPr>
          <a:xfrm>
            <a:off x="5971971" y="1631550"/>
            <a:ext cx="47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Commissioner Light"/>
                <a:ea typeface="Commissioner Light"/>
                <a:cs typeface="Commissioner Light"/>
                <a:sym typeface="Commissioner Light"/>
              </a:rPr>
              <a:t>Capa de salida</a:t>
            </a:r>
            <a:endParaRPr sz="6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059" name="Google Shape;1059;g282f2869dc8_0_321"/>
          <p:cNvPicPr preferRelativeResize="0"/>
          <p:nvPr/>
        </p:nvPicPr>
        <p:blipFill rotWithShape="1">
          <a:blip r:embed="rId9">
            <a:alphaModFix/>
          </a:blip>
          <a:srcRect b="0" l="11173" r="10744" t="0"/>
          <a:stretch/>
        </p:blipFill>
        <p:spPr>
          <a:xfrm>
            <a:off x="6729200" y="1550325"/>
            <a:ext cx="1895400" cy="15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g282f2869dc8_0_321"/>
          <p:cNvSpPr txBox="1"/>
          <p:nvPr>
            <p:ph idx="8" type="title"/>
          </p:nvPr>
        </p:nvSpPr>
        <p:spPr>
          <a:xfrm>
            <a:off x="6728225" y="4017750"/>
            <a:ext cx="18972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Épocas, optimizador, función de pérdida, batch size.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82f2869dc8_0_485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de trabajo</a:t>
            </a:r>
            <a:endParaRPr/>
          </a:p>
        </p:txBody>
      </p:sp>
      <p:sp>
        <p:nvSpPr>
          <p:cNvPr id="1066" name="Google Shape;1066;g282f2869dc8_0_485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1067" name="Google Shape;1067;g282f2869dc8_0_485"/>
          <p:cNvSpPr txBox="1"/>
          <p:nvPr>
            <p:ph idx="3" type="title"/>
          </p:nvPr>
        </p:nvSpPr>
        <p:spPr>
          <a:xfrm>
            <a:off x="4658850" y="3600000"/>
            <a:ext cx="18954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</a:t>
            </a:r>
            <a:endParaRPr/>
          </a:p>
        </p:txBody>
      </p:sp>
      <p:sp>
        <p:nvSpPr>
          <p:cNvPr id="1068" name="Google Shape;1068;g282f2869dc8_0_485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entrenamiento</a:t>
            </a:r>
            <a:endParaRPr/>
          </a:p>
        </p:txBody>
      </p:sp>
      <p:sp>
        <p:nvSpPr>
          <p:cNvPr id="1069" name="Google Shape;1069;g282f2869dc8_0_485"/>
          <p:cNvSpPr txBox="1"/>
          <p:nvPr>
            <p:ph idx="7" type="title"/>
          </p:nvPr>
        </p:nvSpPr>
        <p:spPr>
          <a:xfrm>
            <a:off x="4658925" y="4021625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Capas completamente conectadas (fully connected).</a:t>
            </a:r>
            <a:endParaRPr/>
          </a:p>
        </p:txBody>
      </p:sp>
      <p:sp>
        <p:nvSpPr>
          <p:cNvPr id="1070" name="Google Shape;1070;g282f2869dc8_0_485"/>
          <p:cNvSpPr txBox="1"/>
          <p:nvPr>
            <p:ph idx="8" type="title"/>
          </p:nvPr>
        </p:nvSpPr>
        <p:spPr>
          <a:xfrm>
            <a:off x="6728225" y="4017750"/>
            <a:ext cx="18972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Épocas, optimizador, función de pérdida, batch size.</a:t>
            </a:r>
            <a:endParaRPr sz="1000"/>
          </a:p>
        </p:txBody>
      </p:sp>
      <p:sp>
        <p:nvSpPr>
          <p:cNvPr id="1071" name="Google Shape;1071;g282f2869dc8_0_485"/>
          <p:cNvSpPr txBox="1"/>
          <p:nvPr>
            <p:ph idx="16" type="title"/>
          </p:nvPr>
        </p:nvSpPr>
        <p:spPr>
          <a:xfrm>
            <a:off x="518400" y="342000"/>
            <a:ext cx="8107200" cy="4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 de un modelo de predicción de diabetes</a:t>
            </a:r>
            <a:endParaRPr/>
          </a:p>
        </p:txBody>
      </p:sp>
      <p:sp>
        <p:nvSpPr>
          <p:cNvPr id="1072" name="Google Shape;1072;g282f2869dc8_0_485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3" name="Google Shape;1073;g282f2869dc8_0_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41" y="1540550"/>
            <a:ext cx="1817709" cy="5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g282f2869dc8_0_485"/>
          <p:cNvPicPr preferRelativeResize="0"/>
          <p:nvPr/>
        </p:nvPicPr>
        <p:blipFill rotWithShape="1">
          <a:blip r:embed="rId4">
            <a:alphaModFix/>
          </a:blip>
          <a:srcRect b="24396" l="5613" r="9460" t="21255"/>
          <a:stretch/>
        </p:blipFill>
        <p:spPr>
          <a:xfrm>
            <a:off x="522725" y="2112275"/>
            <a:ext cx="1897200" cy="5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g282f2869dc8_0_485"/>
          <p:cNvPicPr preferRelativeResize="0"/>
          <p:nvPr/>
        </p:nvPicPr>
        <p:blipFill rotWithShape="1">
          <a:blip r:embed="rId5">
            <a:alphaModFix/>
          </a:blip>
          <a:srcRect b="22369" l="4222" r="5353" t="22247"/>
          <a:stretch/>
        </p:blipFill>
        <p:spPr>
          <a:xfrm>
            <a:off x="1122612" y="2620250"/>
            <a:ext cx="697425" cy="4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g282f2869dc8_0_485"/>
          <p:cNvPicPr preferRelativeResize="0"/>
          <p:nvPr/>
        </p:nvPicPr>
        <p:blipFill rotWithShape="1">
          <a:blip r:embed="rId6">
            <a:alphaModFix/>
          </a:blip>
          <a:srcRect b="0" l="0" r="32414" t="0"/>
          <a:stretch/>
        </p:blipFill>
        <p:spPr>
          <a:xfrm>
            <a:off x="2587625" y="1519250"/>
            <a:ext cx="1897200" cy="15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g282f2869dc8_0_485"/>
          <p:cNvPicPr preferRelativeResize="0"/>
          <p:nvPr/>
        </p:nvPicPr>
        <p:blipFill rotWithShape="1">
          <a:blip r:embed="rId7">
            <a:alphaModFix/>
          </a:blip>
          <a:srcRect b="0" l="11173" r="10744" t="0"/>
          <a:stretch/>
        </p:blipFill>
        <p:spPr>
          <a:xfrm>
            <a:off x="6729200" y="1550325"/>
            <a:ext cx="1895400" cy="15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g282f2869dc8_0_485"/>
          <p:cNvSpPr/>
          <p:nvPr/>
        </p:nvSpPr>
        <p:spPr>
          <a:xfrm rot="-5400000">
            <a:off x="4354550" y="2143450"/>
            <a:ext cx="1467000" cy="253500"/>
          </a:xfrm>
          <a:prstGeom prst="rect">
            <a:avLst/>
          </a:prstGeom>
          <a:solidFill>
            <a:srgbClr val="913DFF">
              <a:alpha val="51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fcl (8n)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79" name="Google Shape;1079;g282f2869dc8_0_485"/>
          <p:cNvSpPr/>
          <p:nvPr/>
        </p:nvSpPr>
        <p:spPr>
          <a:xfrm rot="-5400000">
            <a:off x="4700525" y="2143450"/>
            <a:ext cx="1467000" cy="253500"/>
          </a:xfrm>
          <a:prstGeom prst="rect">
            <a:avLst/>
          </a:prstGeom>
          <a:solidFill>
            <a:srgbClr val="913DFF">
              <a:alpha val="51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fcl (12n)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80" name="Google Shape;1080;g282f2869dc8_0_485"/>
          <p:cNvSpPr/>
          <p:nvPr/>
        </p:nvSpPr>
        <p:spPr>
          <a:xfrm rot="-5400000">
            <a:off x="5046500" y="2143450"/>
            <a:ext cx="1467000" cy="253500"/>
          </a:xfrm>
          <a:prstGeom prst="rect">
            <a:avLst/>
          </a:prstGeom>
          <a:solidFill>
            <a:srgbClr val="913DFF">
              <a:alpha val="51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fcl (8n)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81" name="Google Shape;1081;g282f2869dc8_0_485"/>
          <p:cNvSpPr/>
          <p:nvPr/>
        </p:nvSpPr>
        <p:spPr>
          <a:xfrm rot="-5400000">
            <a:off x="5392475" y="2143450"/>
            <a:ext cx="1467000" cy="253500"/>
          </a:xfrm>
          <a:prstGeom prst="rect">
            <a:avLst/>
          </a:prstGeom>
          <a:solidFill>
            <a:srgbClr val="913DFF">
              <a:alpha val="51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fcl (1n)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82" name="Google Shape;1082;g282f2869dc8_0_485"/>
          <p:cNvSpPr txBox="1"/>
          <p:nvPr>
            <p:ph idx="5" type="title"/>
          </p:nvPr>
        </p:nvSpPr>
        <p:spPr>
          <a:xfrm>
            <a:off x="2589625" y="4017750"/>
            <a:ext cx="19149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8"/>
              </a:rPr>
              <a:t>Pima Indians Diabetes Database</a:t>
            </a:r>
            <a:r>
              <a:rPr lang="es"/>
              <a:t>. 8 parámetros + diagnosis (labels/ground truth).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282f2869dc8_0_485"/>
          <p:cNvSpPr txBox="1"/>
          <p:nvPr>
            <p:ph idx="6" type="title"/>
          </p:nvPr>
        </p:nvSpPr>
        <p:spPr>
          <a:xfrm>
            <a:off x="520325" y="401775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9"/>
              </a:rPr>
              <a:t>Keras</a:t>
            </a:r>
            <a:r>
              <a:rPr lang="es"/>
              <a:t>, python y google colab.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83a15d3a31_0_0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283a15d3a31_0_0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283a15d3a31_0_0"/>
          <p:cNvSpPr txBox="1"/>
          <p:nvPr/>
        </p:nvSpPr>
        <p:spPr>
          <a:xfrm>
            <a:off x="519125" y="1979750"/>
            <a:ext cx="28482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Paso número 1: </a:t>
            </a:r>
            <a:r>
              <a:rPr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 elegir la arquitectura</a:t>
            </a:r>
            <a:endParaRPr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capas y neuronas por capa.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Cómo conectamos las neuronas.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Tipo de función de activación por capa.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Paso número 2: </a:t>
            </a:r>
            <a:r>
              <a:rPr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Configuración de hiper-parámetros y entrenamiento.</a:t>
            </a:r>
            <a:endParaRPr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Seleccionar el algoritmo de entrenamiento.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Entrenar la red neuronal.</a:t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91" name="Google Shape;1091;g283a15d3a31_0_0"/>
          <p:cNvSpPr txBox="1"/>
          <p:nvPr>
            <p:ph type="title"/>
          </p:nvPr>
        </p:nvSpPr>
        <p:spPr>
          <a:xfrm>
            <a:off x="518400" y="342000"/>
            <a:ext cx="4450800" cy="115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obtenemos nuestro modelo?</a:t>
            </a:r>
            <a:endParaRPr/>
          </a:p>
        </p:txBody>
      </p:sp>
      <p:sp>
        <p:nvSpPr>
          <p:cNvPr id="1092" name="Google Shape;1092;g283a15d3a31_0_0"/>
          <p:cNvSpPr/>
          <p:nvPr/>
        </p:nvSpPr>
        <p:spPr>
          <a:xfrm>
            <a:off x="299925" y="3323800"/>
            <a:ext cx="2848200" cy="1229100"/>
          </a:xfrm>
          <a:prstGeom prst="rect">
            <a:avLst/>
          </a:prstGeom>
          <a:noFill/>
          <a:ln cap="flat" cmpd="sng" w="9525">
            <a:solidFill>
              <a:srgbClr val="4A9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93" name="Google Shape;1093;g283a15d3a31_0_0"/>
          <p:cNvSpPr txBox="1"/>
          <p:nvPr/>
        </p:nvSpPr>
        <p:spPr>
          <a:xfrm>
            <a:off x="3595650" y="3414275"/>
            <a:ext cx="2931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épocas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Batch size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Optimizador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1B2B"/>
              </a:buClr>
              <a:buSzPts val="1100"/>
              <a:buFont typeface="Commissioner Light"/>
              <a:buChar char="●"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 o loss function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094" name="Google Shape;1094;g283a15d3a31_0_0"/>
          <p:cNvSpPr/>
          <p:nvPr/>
        </p:nvSpPr>
        <p:spPr>
          <a:xfrm>
            <a:off x="3279763" y="3184625"/>
            <a:ext cx="345900" cy="1397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84e2dde23f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500" y="656100"/>
            <a:ext cx="2359125" cy="314549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84e2dde23f_0_7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284e2dde23f_0_7"/>
          <p:cNvSpPr txBox="1"/>
          <p:nvPr>
            <p:ph idx="4294967295" type="title"/>
          </p:nvPr>
        </p:nvSpPr>
        <p:spPr>
          <a:xfrm>
            <a:off x="518400" y="342000"/>
            <a:ext cx="81072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accent1"/>
                </a:solidFill>
              </a:rPr>
              <a:t>Hola!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545" name="Google Shape;545;g284e2dde23f_0_7"/>
          <p:cNvSpPr txBox="1"/>
          <p:nvPr/>
        </p:nvSpPr>
        <p:spPr>
          <a:xfrm>
            <a:off x="518850" y="1199775"/>
            <a:ext cx="35088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Soy Teresa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(Lobo Alonso) </a:t>
            </a: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:)</a:t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ML Engineer @ Sngular </a:t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M.Sc Biomedical Engineer</a:t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B.Sc. Physics</a:t>
            </a:r>
            <a:endParaRPr sz="13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46" name="Google Shape;546;g284e2dde23f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00" y="21496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84e2dde23f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38" y="1608750"/>
            <a:ext cx="274025" cy="2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84e2dde23f_0_7"/>
          <p:cNvSpPr/>
          <p:nvPr/>
        </p:nvSpPr>
        <p:spPr>
          <a:xfrm>
            <a:off x="2117900" y="2749875"/>
            <a:ext cx="1503900" cy="1476900"/>
          </a:xfrm>
          <a:prstGeom prst="ellipse">
            <a:avLst/>
          </a:prstGeom>
          <a:solidFill>
            <a:srgbClr val="FF47E3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49" name="Google Shape;549;g284e2dde23f_0_7"/>
          <p:cNvSpPr/>
          <p:nvPr/>
        </p:nvSpPr>
        <p:spPr>
          <a:xfrm>
            <a:off x="1430525" y="2749875"/>
            <a:ext cx="1503900" cy="1476900"/>
          </a:xfrm>
          <a:prstGeom prst="ellipse">
            <a:avLst/>
          </a:prstGeom>
          <a:solidFill>
            <a:srgbClr val="B7EB00">
              <a:alpha val="32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50" name="Google Shape;550;g284e2dde23f_0_7"/>
          <p:cNvSpPr/>
          <p:nvPr/>
        </p:nvSpPr>
        <p:spPr>
          <a:xfrm>
            <a:off x="1430525" y="3144450"/>
            <a:ext cx="1503900" cy="1476900"/>
          </a:xfrm>
          <a:prstGeom prst="ellipse">
            <a:avLst/>
          </a:prstGeom>
          <a:solidFill>
            <a:srgbClr val="4285F4">
              <a:alpha val="3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51" name="Google Shape;551;g284e2dde23f_0_7"/>
          <p:cNvSpPr/>
          <p:nvPr/>
        </p:nvSpPr>
        <p:spPr>
          <a:xfrm>
            <a:off x="2117900" y="3144450"/>
            <a:ext cx="1503900" cy="1476900"/>
          </a:xfrm>
          <a:prstGeom prst="ellipse">
            <a:avLst/>
          </a:prstGeom>
          <a:solidFill>
            <a:srgbClr val="FFAB40">
              <a:alpha val="3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52" name="Google Shape;552;g284e2dde23f_0_7"/>
          <p:cNvSpPr txBox="1"/>
          <p:nvPr/>
        </p:nvSpPr>
        <p:spPr>
          <a:xfrm>
            <a:off x="2288600" y="3491875"/>
            <a:ext cx="4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latin typeface="Commissioner Light"/>
                <a:ea typeface="Commissioner Light"/>
                <a:cs typeface="Commissioner Light"/>
                <a:sym typeface="Commissioner Light"/>
              </a:rPr>
              <a:t>Yo</a:t>
            </a:r>
            <a:endParaRPr i="1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53" name="Google Shape;553;g284e2dde23f_0_7"/>
          <p:cNvPicPr preferRelativeResize="0"/>
          <p:nvPr/>
        </p:nvPicPr>
        <p:blipFill rotWithShape="1">
          <a:blip r:embed="rId6">
            <a:alphaModFix/>
          </a:blip>
          <a:srcRect b="0" l="0" r="15640" t="33195"/>
          <a:stretch/>
        </p:blipFill>
        <p:spPr>
          <a:xfrm>
            <a:off x="4927349" y="2626283"/>
            <a:ext cx="1113100" cy="117531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84e2dde23f_0_7"/>
          <p:cNvSpPr txBox="1"/>
          <p:nvPr/>
        </p:nvSpPr>
        <p:spPr>
          <a:xfrm>
            <a:off x="2786300" y="4226775"/>
            <a:ext cx="49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B45F06"/>
                </a:solidFill>
                <a:latin typeface="Commissioner"/>
                <a:ea typeface="Commissioner"/>
                <a:cs typeface="Commissioner"/>
                <a:sym typeface="Commissioner"/>
              </a:rPr>
              <a:t>Gatos</a:t>
            </a:r>
            <a:endParaRPr b="1" sz="900">
              <a:solidFill>
                <a:srgbClr val="B45F06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555" name="Google Shape;555;g284e2dde23f_0_7"/>
          <p:cNvSpPr txBox="1"/>
          <p:nvPr/>
        </p:nvSpPr>
        <p:spPr>
          <a:xfrm>
            <a:off x="1564100" y="2749875"/>
            <a:ext cx="9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6AA84F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</a:t>
            </a:r>
            <a:endParaRPr b="1" sz="900">
              <a:solidFill>
                <a:srgbClr val="6AA84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556" name="Google Shape;556;g284e2dde23f_0_7"/>
          <p:cNvSpPr txBox="1"/>
          <p:nvPr/>
        </p:nvSpPr>
        <p:spPr>
          <a:xfrm>
            <a:off x="2817550" y="2662025"/>
            <a:ext cx="127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9900FF"/>
                </a:solidFill>
                <a:latin typeface="Commissioner"/>
                <a:ea typeface="Commissioner"/>
                <a:cs typeface="Commissioner"/>
                <a:sym typeface="Commissioner"/>
              </a:rPr>
              <a:t>Tecnología </a:t>
            </a:r>
            <a:endParaRPr b="1" sz="900">
              <a:solidFill>
                <a:srgbClr val="9900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9900FF"/>
                </a:solidFill>
                <a:latin typeface="Commissioner"/>
                <a:ea typeface="Commissioner"/>
                <a:cs typeface="Commissioner"/>
                <a:sym typeface="Commissioner"/>
              </a:rPr>
              <a:t>aplicada </a:t>
            </a:r>
            <a:endParaRPr b="1" sz="900">
              <a:solidFill>
                <a:srgbClr val="9900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9900FF"/>
                </a:solidFill>
                <a:latin typeface="Commissioner"/>
                <a:ea typeface="Commissioner"/>
                <a:cs typeface="Commissioner"/>
                <a:sym typeface="Commissioner"/>
              </a:rPr>
              <a:t>a la salud</a:t>
            </a:r>
            <a:endParaRPr b="1" sz="900">
              <a:solidFill>
                <a:srgbClr val="9900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557" name="Google Shape;557;g284e2dde23f_0_7"/>
          <p:cNvSpPr txBox="1"/>
          <p:nvPr/>
        </p:nvSpPr>
        <p:spPr>
          <a:xfrm>
            <a:off x="1655525" y="4206988"/>
            <a:ext cx="127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accent1"/>
                </a:solidFill>
                <a:latin typeface="Commissioner"/>
                <a:ea typeface="Commissioner"/>
                <a:cs typeface="Commissioner"/>
                <a:sym typeface="Commissioner"/>
              </a:rPr>
              <a:t>Crossfit</a:t>
            </a:r>
            <a:endParaRPr b="1" sz="900">
              <a:solidFill>
                <a:schemeClr val="accen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83a15d3a31_0_129"/>
          <p:cNvSpPr/>
          <p:nvPr/>
        </p:nvSpPr>
        <p:spPr>
          <a:xfrm>
            <a:off x="5045000" y="173050"/>
            <a:ext cx="3820800" cy="45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00" name="Google Shape;1100;g283a15d3a31_0_129"/>
          <p:cNvSpPr txBox="1"/>
          <p:nvPr>
            <p:ph type="title"/>
          </p:nvPr>
        </p:nvSpPr>
        <p:spPr>
          <a:xfrm>
            <a:off x="518400" y="1296675"/>
            <a:ext cx="3732000" cy="5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latin typeface="Outfit SemiBold"/>
                <a:ea typeface="Outfit SemiBold"/>
                <a:cs typeface="Outfit SemiBold"/>
                <a:sym typeface="Outfit SemiBold"/>
              </a:rPr>
              <a:t>entrenamiento</a:t>
            </a:r>
            <a:r>
              <a:rPr lang="es"/>
              <a:t> del modelo es un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proceso iterativo de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ajuste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de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pesos y sesgos </a:t>
            </a:r>
            <a:r>
              <a:rPr lang="es"/>
              <a:t>de todas las neuronas, para que la salida de la ANN se ajuste lo más posible a nuestro objetivo.</a:t>
            </a:r>
            <a:endParaRPr/>
          </a:p>
        </p:txBody>
      </p:sp>
      <p:sp>
        <p:nvSpPr>
          <p:cNvPr id="1101" name="Google Shape;1101;g283a15d3a31_0_129"/>
          <p:cNvSpPr txBox="1"/>
          <p:nvPr>
            <p:ph idx="2" type="title"/>
          </p:nvPr>
        </p:nvSpPr>
        <p:spPr>
          <a:xfrm>
            <a:off x="838850" y="2144975"/>
            <a:ext cx="2590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Épocas: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/>
              <a:t>número de iteraciones.</a:t>
            </a:r>
            <a:endParaRPr/>
          </a:p>
        </p:txBody>
      </p:sp>
      <p:sp>
        <p:nvSpPr>
          <p:cNvPr id="1102" name="Google Shape;1102;g283a15d3a31_0_129"/>
          <p:cNvSpPr txBox="1"/>
          <p:nvPr>
            <p:ph idx="3" type="title"/>
          </p:nvPr>
        </p:nvSpPr>
        <p:spPr>
          <a:xfrm>
            <a:off x="838775" y="2582400"/>
            <a:ext cx="3154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Batches:</a:t>
            </a:r>
            <a:r>
              <a:rPr lang="es"/>
              <a:t> No se suele procesar todo el dataset de golpe. División en n subconjuntos o batches.</a:t>
            </a:r>
            <a:endParaRPr/>
          </a:p>
        </p:txBody>
      </p:sp>
      <p:sp>
        <p:nvSpPr>
          <p:cNvPr id="1103" name="Google Shape;1103;g283a15d3a31_0_129"/>
          <p:cNvSpPr txBox="1"/>
          <p:nvPr>
            <p:ph idx="4" type="title"/>
          </p:nvPr>
        </p:nvSpPr>
        <p:spPr>
          <a:xfrm>
            <a:off x="838827" y="3174375"/>
            <a:ext cx="3046500" cy="3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Optimizador</a:t>
            </a:r>
            <a:r>
              <a:rPr lang="es"/>
              <a:t>: método para ajustar los pesos. E</a:t>
            </a:r>
            <a:r>
              <a:rPr lang="es"/>
              <a:t>j: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Adam</a:t>
            </a:r>
            <a:r>
              <a:rPr lang="es"/>
              <a:t>, SGD.</a:t>
            </a:r>
            <a:endParaRPr/>
          </a:p>
        </p:txBody>
      </p:sp>
      <p:sp>
        <p:nvSpPr>
          <p:cNvPr id="1104" name="Google Shape;1104;g283a15d3a31_0_129"/>
          <p:cNvSpPr txBox="1"/>
          <p:nvPr>
            <p:ph idx="5" type="title"/>
          </p:nvPr>
        </p:nvSpPr>
        <p:spPr>
          <a:xfrm>
            <a:off x="222700" y="139550"/>
            <a:ext cx="4278900" cy="9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</a:rPr>
              <a:t>Paso número 2: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hiper-parámetros y entrenamiento</a:t>
            </a:r>
            <a:endParaRPr/>
          </a:p>
        </p:txBody>
      </p:sp>
      <p:sp>
        <p:nvSpPr>
          <p:cNvPr id="1105" name="Google Shape;1105;g283a15d3a31_0_129"/>
          <p:cNvSpPr/>
          <p:nvPr/>
        </p:nvSpPr>
        <p:spPr>
          <a:xfrm>
            <a:off x="5176800" y="247588"/>
            <a:ext cx="2049900" cy="1411800"/>
          </a:xfrm>
          <a:prstGeom prst="rect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106" name="Google Shape;1106;g283a15d3a31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725" y="909351"/>
            <a:ext cx="677372" cy="6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g283a15d3a31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063" y="499025"/>
            <a:ext cx="1046625" cy="10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g283a15d3a31_0_129"/>
          <p:cNvSpPr txBox="1"/>
          <p:nvPr/>
        </p:nvSpPr>
        <p:spPr>
          <a:xfrm>
            <a:off x="5256049" y="699100"/>
            <a:ext cx="10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Conjunto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de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entrenamiento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09" name="Google Shape;1109;g283a15d3a31_0_129"/>
          <p:cNvSpPr txBox="1"/>
          <p:nvPr/>
        </p:nvSpPr>
        <p:spPr>
          <a:xfrm>
            <a:off x="5195375" y="201875"/>
            <a:ext cx="204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47E3"/>
                </a:solidFill>
                <a:latin typeface="Commissioner"/>
                <a:ea typeface="Commissioner"/>
                <a:cs typeface="Commissioner"/>
                <a:sym typeface="Commissioner"/>
              </a:rPr>
              <a:t>Dataset</a:t>
            </a:r>
            <a:endParaRPr b="1" sz="1100">
              <a:solidFill>
                <a:srgbClr val="FF47E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10" name="Google Shape;1110;g283a15d3a31_0_129"/>
          <p:cNvSpPr txBox="1"/>
          <p:nvPr/>
        </p:nvSpPr>
        <p:spPr>
          <a:xfrm>
            <a:off x="6435413" y="926300"/>
            <a:ext cx="73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Conjunto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de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testeo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111" name="Google Shape;1111;g283a15d3a31_0_129"/>
          <p:cNvGrpSpPr/>
          <p:nvPr/>
        </p:nvGrpSpPr>
        <p:grpSpPr>
          <a:xfrm>
            <a:off x="5313850" y="1810125"/>
            <a:ext cx="3350700" cy="2738950"/>
            <a:chOff x="787475" y="1733550"/>
            <a:chExt cx="3350700" cy="2738950"/>
          </a:xfrm>
        </p:grpSpPr>
        <p:grpSp>
          <p:nvGrpSpPr>
            <p:cNvPr id="1112" name="Google Shape;1112;g283a15d3a31_0_129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113" name="Google Shape;1113;g283a15d3a31_0_129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4" name="Google Shape;1114;g283a15d3a31_0_129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5" name="Google Shape;1115;g283a15d3a31_0_129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6" name="Google Shape;1116;g283a15d3a31_0_129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7" name="Google Shape;1117;g283a15d3a31_0_129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8" name="Google Shape;1118;g283a15d3a31_0_129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19" name="Google Shape;1119;g283a15d3a31_0_129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0" name="Google Shape;1120;g283a15d3a31_0_129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1" name="Google Shape;1121;g283a15d3a31_0_129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2" name="Google Shape;1122;g283a15d3a31_0_129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3" name="Google Shape;1123;g283a15d3a31_0_129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4" name="Google Shape;1124;g283a15d3a31_0_129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5" name="Google Shape;1125;g283a15d3a31_0_129"/>
              <p:cNvSpPr txBox="1"/>
              <p:nvPr/>
            </p:nvSpPr>
            <p:spPr>
              <a:xfrm>
                <a:off x="6770025" y="5467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6" name="Google Shape;1126;g283a15d3a31_0_129"/>
              <p:cNvSpPr txBox="1"/>
              <p:nvPr/>
            </p:nvSpPr>
            <p:spPr>
              <a:xfrm>
                <a:off x="6770025" y="10298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27" name="Google Shape;1127;g283a15d3a31_0_129"/>
              <p:cNvSpPr txBox="1"/>
              <p:nvPr/>
            </p:nvSpPr>
            <p:spPr>
              <a:xfrm>
                <a:off x="6770025" y="1458400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sp>
          <p:nvSpPr>
            <p:cNvPr id="1128" name="Google Shape;1128;g283a15d3a31_0_129"/>
            <p:cNvSpPr txBox="1"/>
            <p:nvPr/>
          </p:nvSpPr>
          <p:spPr>
            <a:xfrm>
              <a:off x="1071350" y="4118500"/>
              <a:ext cx="1444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913DFF"/>
                  </a:solidFill>
                  <a:latin typeface="Commissioner Light"/>
                  <a:ea typeface="Commissioner Light"/>
                  <a:cs typeface="Commissioner Light"/>
                  <a:sym typeface="Commissioner Light"/>
                </a:rPr>
                <a:t>Nodos</a:t>
              </a:r>
              <a:endParaRPr sz="11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129" name="Google Shape;1129;g283a15d3a31_0_129"/>
            <p:cNvSpPr/>
            <p:nvPr/>
          </p:nvSpPr>
          <p:spPr>
            <a:xfrm>
              <a:off x="1660925" y="4203550"/>
              <a:ext cx="180600" cy="161700"/>
            </a:xfrm>
            <a:prstGeom prst="ellipse">
              <a:avLst/>
            </a:prstGeom>
            <a:solidFill>
              <a:srgbClr val="913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1130" name="Google Shape;1130;g283a15d3a31_0_129"/>
            <p:cNvCxnSpPr>
              <a:stCxn id="1113" idx="6"/>
              <a:endCxn id="1117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1" name="Google Shape;1131;g283a15d3a31_0_129"/>
            <p:cNvCxnSpPr>
              <a:stCxn id="1114" idx="6"/>
              <a:endCxn id="1118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g283a15d3a31_0_129"/>
            <p:cNvCxnSpPr>
              <a:stCxn id="1115" idx="6"/>
              <a:endCxn id="1118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3" name="Google Shape;1133;g283a15d3a31_0_129"/>
            <p:cNvCxnSpPr>
              <a:stCxn id="1116" idx="6"/>
              <a:endCxn id="1119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4" name="Google Shape;1134;g283a15d3a31_0_129"/>
            <p:cNvCxnSpPr>
              <a:stCxn id="1120" idx="6"/>
              <a:endCxn id="1123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g283a15d3a31_0_129"/>
            <p:cNvCxnSpPr>
              <a:stCxn id="1122" idx="6"/>
              <a:endCxn id="1124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6" name="Google Shape;1136;g283a15d3a31_0_129"/>
            <p:cNvCxnSpPr>
              <a:stCxn id="1121" idx="6"/>
              <a:endCxn id="1124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g283a15d3a31_0_129"/>
            <p:cNvCxnSpPr>
              <a:stCxn id="1121" idx="6"/>
              <a:endCxn id="1123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g283a15d3a31_0_129"/>
            <p:cNvCxnSpPr>
              <a:stCxn id="1120" idx="6"/>
              <a:endCxn id="1124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9" name="Google Shape;1139;g283a15d3a31_0_129"/>
            <p:cNvCxnSpPr>
              <a:stCxn id="1122" idx="6"/>
              <a:endCxn id="1123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g283a15d3a31_0_129"/>
            <p:cNvCxnSpPr>
              <a:stCxn id="1114" idx="6"/>
              <a:endCxn id="1117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g283a15d3a31_0_129"/>
            <p:cNvCxnSpPr>
              <a:stCxn id="1113" idx="6"/>
              <a:endCxn id="1118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g283a15d3a31_0_129"/>
            <p:cNvCxnSpPr>
              <a:stCxn id="1113" idx="6"/>
              <a:endCxn id="1119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g283a15d3a31_0_129"/>
            <p:cNvCxnSpPr>
              <a:stCxn id="1115" idx="6"/>
              <a:endCxn id="1117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g283a15d3a31_0_129"/>
            <p:cNvCxnSpPr>
              <a:stCxn id="1114" idx="6"/>
              <a:endCxn id="1119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g283a15d3a31_0_129"/>
            <p:cNvCxnSpPr>
              <a:stCxn id="1115" idx="6"/>
              <a:endCxn id="1119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g283a15d3a31_0_129"/>
            <p:cNvCxnSpPr>
              <a:stCxn id="1116" idx="6"/>
              <a:endCxn id="1118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7" name="Google Shape;1147;g283a15d3a31_0_129"/>
            <p:cNvCxnSpPr>
              <a:stCxn id="1116" idx="6"/>
              <a:endCxn id="1117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8" name="Google Shape;1148;g283a15d3a31_0_129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9" name="Google Shape;1149;g283a15d3a31_0_129"/>
            <p:cNvCxnSpPr>
              <a:stCxn id="1118" idx="6"/>
              <a:endCxn id="1126" idx="1"/>
            </p:cNvCxnSpPr>
            <p:nvPr/>
          </p:nvCxnSpPr>
          <p:spPr>
            <a:xfrm flipH="1" rot="10800000">
              <a:off x="2007373" y="2901598"/>
              <a:ext cx="168000" cy="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0" name="Google Shape;1150;g283a15d3a31_0_129"/>
            <p:cNvCxnSpPr>
              <a:stCxn id="1118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g283a15d3a31_0_129"/>
            <p:cNvCxnSpPr>
              <a:stCxn id="1117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g283a15d3a31_0_129"/>
            <p:cNvCxnSpPr>
              <a:stCxn id="1118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g283a15d3a31_0_129"/>
            <p:cNvCxnSpPr>
              <a:stCxn id="1119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g283a15d3a31_0_129"/>
            <p:cNvCxnSpPr>
              <a:stCxn id="1119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g283a15d3a31_0_129"/>
            <p:cNvCxnSpPr>
              <a:stCxn id="1119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g283a15d3a31_0_129"/>
            <p:cNvCxnSpPr>
              <a:stCxn id="1117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7" name="Google Shape;1157;g283a15d3a31_0_129"/>
            <p:cNvCxnSpPr>
              <a:endCxn id="1120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8" name="Google Shape;1158;g283a15d3a31_0_129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9" name="Google Shape;1159;g283a15d3a31_0_129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g283a15d3a31_0_129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1" name="Google Shape;1161;g283a15d3a31_0_129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2" name="Google Shape;1162;g283a15d3a31_0_129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3" name="Google Shape;1163;g283a15d3a31_0_129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4" name="Google Shape;1164;g283a15d3a31_0_129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5" name="Google Shape;1165;g283a15d3a31_0_129"/>
            <p:cNvSpPr txBox="1"/>
            <p:nvPr/>
          </p:nvSpPr>
          <p:spPr>
            <a:xfrm>
              <a:off x="2011100" y="4118500"/>
              <a:ext cx="1843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Conexiones</a:t>
              </a:r>
              <a:endParaRPr sz="11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1166" name="Google Shape;1166;g283a15d3a31_0_129"/>
            <p:cNvCxnSpPr/>
            <p:nvPr/>
          </p:nvCxnSpPr>
          <p:spPr>
            <a:xfrm>
              <a:off x="3017650" y="4295500"/>
              <a:ext cx="45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7" name="Google Shape;1167;g283a15d3a31_0_129"/>
            <p:cNvSpPr/>
            <p:nvPr/>
          </p:nvSpPr>
          <p:spPr>
            <a:xfrm rot="-5400000">
              <a:off x="3643175" y="229400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168" name="Google Shape;1168;g283a15d3a31_0_129"/>
            <p:cNvSpPr txBox="1"/>
            <p:nvPr/>
          </p:nvSpPr>
          <p:spPr>
            <a:xfrm>
              <a:off x="3219575" y="2155725"/>
              <a:ext cx="91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169" name="Google Shape;1169;g283a15d3a31_0_129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170" name="Google Shape;1170;g283a15d3a31_0_129"/>
            <p:cNvSpPr txBox="1"/>
            <p:nvPr/>
          </p:nvSpPr>
          <p:spPr>
            <a:xfrm>
              <a:off x="787475" y="1733550"/>
              <a:ext cx="91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1171" name="Google Shape;1171;g283a15d3a31_0_129"/>
          <p:cNvSpPr/>
          <p:nvPr/>
        </p:nvSpPr>
        <p:spPr>
          <a:xfrm>
            <a:off x="5320150" y="1447950"/>
            <a:ext cx="169125" cy="437396"/>
          </a:xfrm>
          <a:custGeom>
            <a:rect b="b" l="l" r="r" t="t"/>
            <a:pathLst>
              <a:path extrusionOk="0" h="15190" w="6765">
                <a:moveTo>
                  <a:pt x="2155" y="0"/>
                </a:moveTo>
                <a:cubicBezTo>
                  <a:pt x="685" y="1958"/>
                  <a:pt x="-60" y="4880"/>
                  <a:pt x="714" y="7203"/>
                </a:cubicBezTo>
                <a:cubicBezTo>
                  <a:pt x="1475" y="9487"/>
                  <a:pt x="5067" y="11308"/>
                  <a:pt x="4172" y="13543"/>
                </a:cubicBezTo>
                <a:cubicBezTo>
                  <a:pt x="3706" y="14706"/>
                  <a:pt x="1313" y="14139"/>
                  <a:pt x="426" y="13255"/>
                </a:cubicBezTo>
                <a:cubicBezTo>
                  <a:pt x="-426" y="12406"/>
                  <a:pt x="2595" y="14315"/>
                  <a:pt x="3596" y="14983"/>
                </a:cubicBezTo>
                <a:cubicBezTo>
                  <a:pt x="4839" y="15812"/>
                  <a:pt x="6403" y="13263"/>
                  <a:pt x="6765" y="11814"/>
                </a:cubicBezTo>
              </a:path>
            </a:pathLst>
          </a:custGeom>
          <a:noFill/>
          <a:ln cap="flat" cmpd="sng" w="19050">
            <a:solidFill>
              <a:srgbClr val="FF47E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2" name="Google Shape;1172;g283a15d3a31_0_129"/>
          <p:cNvSpPr/>
          <p:nvPr/>
        </p:nvSpPr>
        <p:spPr>
          <a:xfrm>
            <a:off x="6183300" y="2882650"/>
            <a:ext cx="1435200" cy="30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73" name="Google Shape;1173;g283a15d3a31_0_129"/>
          <p:cNvSpPr/>
          <p:nvPr/>
        </p:nvSpPr>
        <p:spPr>
          <a:xfrm rot="10800000">
            <a:off x="6154288" y="2882650"/>
            <a:ext cx="1435200" cy="30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74" name="Google Shape;1174;g283a15d3a31_0_129"/>
          <p:cNvSpPr txBox="1"/>
          <p:nvPr>
            <p:ph idx="4" type="title"/>
          </p:nvPr>
        </p:nvSpPr>
        <p:spPr>
          <a:xfrm>
            <a:off x="838900" y="3809480"/>
            <a:ext cx="3046500" cy="7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Función de pérdida:</a:t>
            </a:r>
            <a:r>
              <a:rPr lang="es"/>
              <a:t> nos indica cuánto nos hemos equivocado con nuestras predicciones. Ej:  Binary Cross-Entropy</a:t>
            </a:r>
            <a:endParaRPr>
              <a:solidFill>
                <a:srgbClr val="913DFF"/>
              </a:solidFill>
              <a:latin typeface="Commissioner Medium"/>
              <a:ea typeface="Commissioner Medium"/>
              <a:cs typeface="Commissioner Medium"/>
              <a:sym typeface="Commission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879ba7fe2e_0_0"/>
          <p:cNvSpPr/>
          <p:nvPr/>
        </p:nvSpPr>
        <p:spPr>
          <a:xfrm>
            <a:off x="5045000" y="173050"/>
            <a:ext cx="3820800" cy="45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80" name="Google Shape;1180;g2879ba7fe2e_0_0"/>
          <p:cNvSpPr txBox="1"/>
          <p:nvPr>
            <p:ph type="title"/>
          </p:nvPr>
        </p:nvSpPr>
        <p:spPr>
          <a:xfrm>
            <a:off x="518400" y="1296675"/>
            <a:ext cx="3732000" cy="5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latin typeface="Outfit SemiBold"/>
                <a:ea typeface="Outfit SemiBold"/>
                <a:cs typeface="Outfit SemiBold"/>
                <a:sym typeface="Outfit SemiBold"/>
              </a:rPr>
              <a:t>entrenamiento</a:t>
            </a:r>
            <a:r>
              <a:rPr lang="es"/>
              <a:t> del modelo es un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proceso iterativo de ajuste de pesos y sesgos </a:t>
            </a:r>
            <a:r>
              <a:rPr lang="es"/>
              <a:t>de todas las neuronas, para que la salida de la ANN se ajuste lo más posible a nuestro objetivo.</a:t>
            </a:r>
            <a:endParaRPr/>
          </a:p>
        </p:txBody>
      </p:sp>
      <p:sp>
        <p:nvSpPr>
          <p:cNvPr id="1181" name="Google Shape;1181;g2879ba7fe2e_0_0"/>
          <p:cNvSpPr txBox="1"/>
          <p:nvPr>
            <p:ph idx="2" type="title"/>
          </p:nvPr>
        </p:nvSpPr>
        <p:spPr>
          <a:xfrm>
            <a:off x="838850" y="2144975"/>
            <a:ext cx="2590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Épocas: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/>
              <a:t>número de iteraciones.</a:t>
            </a:r>
            <a:endParaRPr/>
          </a:p>
        </p:txBody>
      </p:sp>
      <p:sp>
        <p:nvSpPr>
          <p:cNvPr id="1182" name="Google Shape;1182;g2879ba7fe2e_0_0"/>
          <p:cNvSpPr txBox="1"/>
          <p:nvPr>
            <p:ph idx="3" type="title"/>
          </p:nvPr>
        </p:nvSpPr>
        <p:spPr>
          <a:xfrm>
            <a:off x="838775" y="2582400"/>
            <a:ext cx="3154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Batches:</a:t>
            </a:r>
            <a:r>
              <a:rPr lang="es"/>
              <a:t> No se suele procesar todo el dataset de golpe. División en n subconjuntos o batches.</a:t>
            </a:r>
            <a:endParaRPr/>
          </a:p>
        </p:txBody>
      </p:sp>
      <p:sp>
        <p:nvSpPr>
          <p:cNvPr id="1183" name="Google Shape;1183;g2879ba7fe2e_0_0"/>
          <p:cNvSpPr txBox="1"/>
          <p:nvPr>
            <p:ph idx="4" type="title"/>
          </p:nvPr>
        </p:nvSpPr>
        <p:spPr>
          <a:xfrm>
            <a:off x="838827" y="3174375"/>
            <a:ext cx="3046500" cy="3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Optimizador</a:t>
            </a:r>
            <a:r>
              <a:rPr lang="es"/>
              <a:t>: método para ajustar los pesos. Ej: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Adam</a:t>
            </a:r>
            <a:r>
              <a:rPr lang="es"/>
              <a:t>, SGD.</a:t>
            </a:r>
            <a:endParaRPr/>
          </a:p>
        </p:txBody>
      </p:sp>
      <p:sp>
        <p:nvSpPr>
          <p:cNvPr id="1184" name="Google Shape;1184;g2879ba7fe2e_0_0"/>
          <p:cNvSpPr txBox="1"/>
          <p:nvPr>
            <p:ph idx="5" type="title"/>
          </p:nvPr>
        </p:nvSpPr>
        <p:spPr>
          <a:xfrm>
            <a:off x="222700" y="139550"/>
            <a:ext cx="4278900" cy="9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</a:rPr>
              <a:t>Paso número 2: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hiper-parámetros y entrenamiento</a:t>
            </a:r>
            <a:endParaRPr/>
          </a:p>
        </p:txBody>
      </p:sp>
      <p:sp>
        <p:nvSpPr>
          <p:cNvPr id="1185" name="Google Shape;1185;g2879ba7fe2e_0_0"/>
          <p:cNvSpPr/>
          <p:nvPr/>
        </p:nvSpPr>
        <p:spPr>
          <a:xfrm>
            <a:off x="5176800" y="247588"/>
            <a:ext cx="2049900" cy="1411800"/>
          </a:xfrm>
          <a:prstGeom prst="rect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186" name="Google Shape;1186;g2879ba7fe2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725" y="909351"/>
            <a:ext cx="677372" cy="6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g2879ba7fe2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063" y="499025"/>
            <a:ext cx="1046625" cy="10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g2879ba7fe2e_0_0"/>
          <p:cNvSpPr txBox="1"/>
          <p:nvPr/>
        </p:nvSpPr>
        <p:spPr>
          <a:xfrm>
            <a:off x="5256049" y="699100"/>
            <a:ext cx="10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Conjunto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de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entrenamiento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189" name="Google Shape;1189;g2879ba7fe2e_0_0"/>
          <p:cNvSpPr txBox="1"/>
          <p:nvPr/>
        </p:nvSpPr>
        <p:spPr>
          <a:xfrm>
            <a:off x="5195375" y="201875"/>
            <a:ext cx="204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47E3"/>
                </a:solidFill>
                <a:latin typeface="Commissioner"/>
                <a:ea typeface="Commissioner"/>
                <a:cs typeface="Commissioner"/>
                <a:sym typeface="Commissioner"/>
              </a:rPr>
              <a:t>Dataset</a:t>
            </a:r>
            <a:endParaRPr b="1" sz="1100">
              <a:solidFill>
                <a:srgbClr val="FF47E3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190" name="Google Shape;1190;g2879ba7fe2e_0_0"/>
          <p:cNvSpPr txBox="1"/>
          <p:nvPr/>
        </p:nvSpPr>
        <p:spPr>
          <a:xfrm>
            <a:off x="6435413" y="926300"/>
            <a:ext cx="73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Conjunto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de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testeo</a:t>
            </a:r>
            <a:endParaRPr sz="10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191" name="Google Shape;1191;g2879ba7fe2e_0_0"/>
          <p:cNvGrpSpPr/>
          <p:nvPr/>
        </p:nvGrpSpPr>
        <p:grpSpPr>
          <a:xfrm>
            <a:off x="5313850" y="1810125"/>
            <a:ext cx="3350700" cy="2738950"/>
            <a:chOff x="787475" y="1733550"/>
            <a:chExt cx="3350700" cy="2738950"/>
          </a:xfrm>
        </p:grpSpPr>
        <p:grpSp>
          <p:nvGrpSpPr>
            <p:cNvPr id="1192" name="Google Shape;1192;g2879ba7fe2e_0_0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193" name="Google Shape;1193;g2879ba7fe2e_0_0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4" name="Google Shape;1194;g2879ba7fe2e_0_0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5" name="Google Shape;1195;g2879ba7fe2e_0_0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6" name="Google Shape;1196;g2879ba7fe2e_0_0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7" name="Google Shape;1197;g2879ba7fe2e_0_0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8" name="Google Shape;1198;g2879ba7fe2e_0_0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199" name="Google Shape;1199;g2879ba7fe2e_0_0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0" name="Google Shape;1200;g2879ba7fe2e_0_0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1" name="Google Shape;1201;g2879ba7fe2e_0_0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2" name="Google Shape;1202;g2879ba7fe2e_0_0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3" name="Google Shape;1203;g2879ba7fe2e_0_0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4" name="Google Shape;1204;g2879ba7fe2e_0_0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5" name="Google Shape;1205;g2879ba7fe2e_0_0"/>
              <p:cNvSpPr txBox="1"/>
              <p:nvPr/>
            </p:nvSpPr>
            <p:spPr>
              <a:xfrm>
                <a:off x="6770025" y="5467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6" name="Google Shape;1206;g2879ba7fe2e_0_0"/>
              <p:cNvSpPr txBox="1"/>
              <p:nvPr/>
            </p:nvSpPr>
            <p:spPr>
              <a:xfrm>
                <a:off x="6770025" y="1029875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07" name="Google Shape;1207;g2879ba7fe2e_0_0"/>
              <p:cNvSpPr txBox="1"/>
              <p:nvPr/>
            </p:nvSpPr>
            <p:spPr>
              <a:xfrm>
                <a:off x="6770025" y="1458400"/>
                <a:ext cx="5316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sp>
          <p:nvSpPr>
            <p:cNvPr id="1208" name="Google Shape;1208;g2879ba7fe2e_0_0"/>
            <p:cNvSpPr txBox="1"/>
            <p:nvPr/>
          </p:nvSpPr>
          <p:spPr>
            <a:xfrm>
              <a:off x="1071350" y="4118500"/>
              <a:ext cx="1444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solidFill>
                    <a:srgbClr val="913DFF"/>
                  </a:solidFill>
                  <a:latin typeface="Commissioner Light"/>
                  <a:ea typeface="Commissioner Light"/>
                  <a:cs typeface="Commissioner Light"/>
                  <a:sym typeface="Commissioner Light"/>
                </a:rPr>
                <a:t>Nodos</a:t>
              </a:r>
              <a:endParaRPr sz="11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209" name="Google Shape;1209;g2879ba7fe2e_0_0"/>
            <p:cNvSpPr/>
            <p:nvPr/>
          </p:nvSpPr>
          <p:spPr>
            <a:xfrm>
              <a:off x="1660925" y="4203550"/>
              <a:ext cx="180600" cy="161700"/>
            </a:xfrm>
            <a:prstGeom prst="ellipse">
              <a:avLst/>
            </a:prstGeom>
            <a:solidFill>
              <a:srgbClr val="913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1210" name="Google Shape;1210;g2879ba7fe2e_0_0"/>
            <p:cNvCxnSpPr>
              <a:stCxn id="1193" idx="6"/>
              <a:endCxn id="1197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1" name="Google Shape;1211;g2879ba7fe2e_0_0"/>
            <p:cNvCxnSpPr>
              <a:stCxn id="1194" idx="6"/>
              <a:endCxn id="1198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2" name="Google Shape;1212;g2879ba7fe2e_0_0"/>
            <p:cNvCxnSpPr>
              <a:stCxn id="1195" idx="6"/>
              <a:endCxn id="1198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3" name="Google Shape;1213;g2879ba7fe2e_0_0"/>
            <p:cNvCxnSpPr>
              <a:stCxn id="1196" idx="6"/>
              <a:endCxn id="1199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4" name="Google Shape;1214;g2879ba7fe2e_0_0"/>
            <p:cNvCxnSpPr>
              <a:stCxn id="1200" idx="6"/>
              <a:endCxn id="1203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5" name="Google Shape;1215;g2879ba7fe2e_0_0"/>
            <p:cNvCxnSpPr>
              <a:stCxn id="1202" idx="6"/>
              <a:endCxn id="1204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" name="Google Shape;1216;g2879ba7fe2e_0_0"/>
            <p:cNvCxnSpPr>
              <a:stCxn id="1201" idx="6"/>
              <a:endCxn id="1204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7" name="Google Shape;1217;g2879ba7fe2e_0_0"/>
            <p:cNvCxnSpPr>
              <a:stCxn id="1201" idx="6"/>
              <a:endCxn id="1203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g2879ba7fe2e_0_0"/>
            <p:cNvCxnSpPr>
              <a:stCxn id="1200" idx="6"/>
              <a:endCxn id="1204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9" name="Google Shape;1219;g2879ba7fe2e_0_0"/>
            <p:cNvCxnSpPr>
              <a:stCxn id="1202" idx="6"/>
              <a:endCxn id="1203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g2879ba7fe2e_0_0"/>
            <p:cNvCxnSpPr>
              <a:stCxn id="1194" idx="6"/>
              <a:endCxn id="1197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1" name="Google Shape;1221;g2879ba7fe2e_0_0"/>
            <p:cNvCxnSpPr>
              <a:stCxn id="1193" idx="6"/>
              <a:endCxn id="1198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g2879ba7fe2e_0_0"/>
            <p:cNvCxnSpPr>
              <a:stCxn id="1193" idx="6"/>
              <a:endCxn id="1199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g2879ba7fe2e_0_0"/>
            <p:cNvCxnSpPr>
              <a:stCxn id="1195" idx="6"/>
              <a:endCxn id="1197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g2879ba7fe2e_0_0"/>
            <p:cNvCxnSpPr>
              <a:stCxn id="1194" idx="6"/>
              <a:endCxn id="1199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5" name="Google Shape;1225;g2879ba7fe2e_0_0"/>
            <p:cNvCxnSpPr>
              <a:stCxn id="1195" idx="6"/>
              <a:endCxn id="1199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6" name="Google Shape;1226;g2879ba7fe2e_0_0"/>
            <p:cNvCxnSpPr>
              <a:stCxn id="1196" idx="6"/>
              <a:endCxn id="1198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7" name="Google Shape;1227;g2879ba7fe2e_0_0"/>
            <p:cNvCxnSpPr>
              <a:stCxn id="1196" idx="6"/>
              <a:endCxn id="1197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8" name="Google Shape;1228;g2879ba7fe2e_0_0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g2879ba7fe2e_0_0"/>
            <p:cNvCxnSpPr>
              <a:stCxn id="1198" idx="6"/>
              <a:endCxn id="1206" idx="1"/>
            </p:cNvCxnSpPr>
            <p:nvPr/>
          </p:nvCxnSpPr>
          <p:spPr>
            <a:xfrm flipH="1" rot="10800000">
              <a:off x="2007373" y="2901598"/>
              <a:ext cx="168000" cy="6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0" name="Google Shape;1230;g2879ba7fe2e_0_0"/>
            <p:cNvCxnSpPr>
              <a:stCxn id="1198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1" name="Google Shape;1231;g2879ba7fe2e_0_0"/>
            <p:cNvCxnSpPr>
              <a:stCxn id="1197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g2879ba7fe2e_0_0"/>
            <p:cNvCxnSpPr>
              <a:stCxn id="1198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g2879ba7fe2e_0_0"/>
            <p:cNvCxnSpPr>
              <a:stCxn id="1199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4" name="Google Shape;1234;g2879ba7fe2e_0_0"/>
            <p:cNvCxnSpPr>
              <a:stCxn id="1199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5" name="Google Shape;1235;g2879ba7fe2e_0_0"/>
            <p:cNvCxnSpPr>
              <a:stCxn id="1199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6" name="Google Shape;1236;g2879ba7fe2e_0_0"/>
            <p:cNvCxnSpPr>
              <a:stCxn id="1197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7" name="Google Shape;1237;g2879ba7fe2e_0_0"/>
            <p:cNvCxnSpPr>
              <a:endCxn id="1200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8" name="Google Shape;1238;g2879ba7fe2e_0_0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9" name="Google Shape;1239;g2879ba7fe2e_0_0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0" name="Google Shape;1240;g2879ba7fe2e_0_0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1" name="Google Shape;1241;g2879ba7fe2e_0_0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2" name="Google Shape;1242;g2879ba7fe2e_0_0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3" name="Google Shape;1243;g2879ba7fe2e_0_0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4" name="Google Shape;1244;g2879ba7fe2e_0_0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5" name="Google Shape;1245;g2879ba7fe2e_0_0"/>
            <p:cNvSpPr txBox="1"/>
            <p:nvPr/>
          </p:nvSpPr>
          <p:spPr>
            <a:xfrm>
              <a:off x="2011100" y="4118500"/>
              <a:ext cx="1843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Conexiones</a:t>
              </a:r>
              <a:endParaRPr sz="11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cxnSp>
          <p:nvCxnSpPr>
            <p:cNvPr id="1246" name="Google Shape;1246;g2879ba7fe2e_0_0"/>
            <p:cNvCxnSpPr/>
            <p:nvPr/>
          </p:nvCxnSpPr>
          <p:spPr>
            <a:xfrm>
              <a:off x="3017650" y="4295500"/>
              <a:ext cx="452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7" name="Google Shape;1247;g2879ba7fe2e_0_0"/>
            <p:cNvSpPr/>
            <p:nvPr/>
          </p:nvSpPr>
          <p:spPr>
            <a:xfrm rot="-5400000">
              <a:off x="3643175" y="229400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248" name="Google Shape;1248;g2879ba7fe2e_0_0"/>
            <p:cNvSpPr txBox="1"/>
            <p:nvPr/>
          </p:nvSpPr>
          <p:spPr>
            <a:xfrm>
              <a:off x="3219575" y="2155725"/>
              <a:ext cx="918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249" name="Google Shape;1249;g2879ba7fe2e_0_0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250" name="Google Shape;1250;g2879ba7fe2e_0_0"/>
            <p:cNvSpPr txBox="1"/>
            <p:nvPr/>
          </p:nvSpPr>
          <p:spPr>
            <a:xfrm>
              <a:off x="787475" y="1733550"/>
              <a:ext cx="91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1251" name="Google Shape;1251;g2879ba7fe2e_0_0"/>
          <p:cNvSpPr/>
          <p:nvPr/>
        </p:nvSpPr>
        <p:spPr>
          <a:xfrm>
            <a:off x="5320150" y="1447950"/>
            <a:ext cx="169125" cy="437396"/>
          </a:xfrm>
          <a:custGeom>
            <a:rect b="b" l="l" r="r" t="t"/>
            <a:pathLst>
              <a:path extrusionOk="0" h="15190" w="6765">
                <a:moveTo>
                  <a:pt x="2155" y="0"/>
                </a:moveTo>
                <a:cubicBezTo>
                  <a:pt x="685" y="1958"/>
                  <a:pt x="-60" y="4880"/>
                  <a:pt x="714" y="7203"/>
                </a:cubicBezTo>
                <a:cubicBezTo>
                  <a:pt x="1475" y="9487"/>
                  <a:pt x="5067" y="11308"/>
                  <a:pt x="4172" y="13543"/>
                </a:cubicBezTo>
                <a:cubicBezTo>
                  <a:pt x="3706" y="14706"/>
                  <a:pt x="1313" y="14139"/>
                  <a:pt x="426" y="13255"/>
                </a:cubicBezTo>
                <a:cubicBezTo>
                  <a:pt x="-426" y="12406"/>
                  <a:pt x="2595" y="14315"/>
                  <a:pt x="3596" y="14983"/>
                </a:cubicBezTo>
                <a:cubicBezTo>
                  <a:pt x="4839" y="15812"/>
                  <a:pt x="6403" y="13263"/>
                  <a:pt x="6765" y="11814"/>
                </a:cubicBezTo>
              </a:path>
            </a:pathLst>
          </a:custGeom>
          <a:noFill/>
          <a:ln cap="flat" cmpd="sng" w="19050">
            <a:solidFill>
              <a:srgbClr val="FF47E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2" name="Google Shape;1252;g2879ba7fe2e_0_0"/>
          <p:cNvSpPr/>
          <p:nvPr/>
        </p:nvSpPr>
        <p:spPr>
          <a:xfrm>
            <a:off x="6183300" y="2882650"/>
            <a:ext cx="1435200" cy="30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253" name="Google Shape;1253;g2879ba7fe2e_0_0"/>
          <p:cNvSpPr txBox="1"/>
          <p:nvPr>
            <p:ph idx="4" type="title"/>
          </p:nvPr>
        </p:nvSpPr>
        <p:spPr>
          <a:xfrm>
            <a:off x="838900" y="3809480"/>
            <a:ext cx="3046500" cy="7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Función de pérdida:</a:t>
            </a:r>
            <a:r>
              <a:rPr lang="es"/>
              <a:t> nos indica cuánto nos hemos equivocado con nuestras predicciones. Ej:  Binary Cross-Entropy</a:t>
            </a:r>
            <a:endParaRPr>
              <a:solidFill>
                <a:srgbClr val="913DFF"/>
              </a:solidFill>
              <a:latin typeface="Commissioner Medium"/>
              <a:ea typeface="Commissioner Medium"/>
              <a:cs typeface="Commissioner Medium"/>
              <a:sym typeface="Commissioner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87a4f6ba69_0_33"/>
          <p:cNvSpPr/>
          <p:nvPr/>
        </p:nvSpPr>
        <p:spPr>
          <a:xfrm>
            <a:off x="3484043" y="2064698"/>
            <a:ext cx="3744300" cy="2370000"/>
          </a:xfrm>
          <a:prstGeom prst="roundRect">
            <a:avLst>
              <a:gd fmla="val 16667" name="adj"/>
            </a:avLst>
          </a:prstGeom>
          <a:solidFill>
            <a:srgbClr val="4285F4">
              <a:alpha val="14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259" name="Google Shape;1259;g287a4f6ba69_0_33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287a4f6ba69_0_33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g287a4f6ba69_0_33"/>
          <p:cNvGrpSpPr/>
          <p:nvPr/>
        </p:nvGrpSpPr>
        <p:grpSpPr>
          <a:xfrm>
            <a:off x="3517749" y="2098414"/>
            <a:ext cx="3981637" cy="2146106"/>
            <a:chOff x="787475" y="1733550"/>
            <a:chExt cx="4032855" cy="2033068"/>
          </a:xfrm>
        </p:grpSpPr>
        <p:grpSp>
          <p:nvGrpSpPr>
            <p:cNvPr id="1262" name="Google Shape;1262;g287a4f6ba69_0_33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263" name="Google Shape;1263;g287a4f6ba69_0_33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4" name="Google Shape;1264;g287a4f6ba69_0_33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5" name="Google Shape;1265;g287a4f6ba69_0_33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6" name="Google Shape;1266;g287a4f6ba69_0_33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7" name="Google Shape;1267;g287a4f6ba69_0_33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8" name="Google Shape;1268;g287a4f6ba69_0_33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69" name="Google Shape;1269;g287a4f6ba69_0_33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0" name="Google Shape;1270;g287a4f6ba69_0_33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1" name="Google Shape;1271;g287a4f6ba69_0_33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2" name="Google Shape;1272;g287a4f6ba69_0_33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3" name="Google Shape;1273;g287a4f6ba69_0_33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4" name="Google Shape;1274;g287a4f6ba69_0_33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5" name="Google Shape;1275;g287a4f6ba69_0_33"/>
              <p:cNvSpPr txBox="1"/>
              <p:nvPr/>
            </p:nvSpPr>
            <p:spPr>
              <a:xfrm>
                <a:off x="6770025" y="5467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6" name="Google Shape;1276;g287a4f6ba69_0_33"/>
              <p:cNvSpPr txBox="1"/>
              <p:nvPr/>
            </p:nvSpPr>
            <p:spPr>
              <a:xfrm>
                <a:off x="6770025" y="10298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277" name="Google Shape;1277;g287a4f6ba69_0_33"/>
              <p:cNvSpPr txBox="1"/>
              <p:nvPr/>
            </p:nvSpPr>
            <p:spPr>
              <a:xfrm>
                <a:off x="6770025" y="1458400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cxnSp>
          <p:nvCxnSpPr>
            <p:cNvPr id="1278" name="Google Shape;1278;g287a4f6ba69_0_33"/>
            <p:cNvCxnSpPr>
              <a:stCxn id="1263" idx="6"/>
              <a:endCxn id="1267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g287a4f6ba69_0_33"/>
            <p:cNvCxnSpPr>
              <a:stCxn id="1264" idx="6"/>
              <a:endCxn id="1268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g287a4f6ba69_0_33"/>
            <p:cNvCxnSpPr>
              <a:stCxn id="1265" idx="6"/>
              <a:endCxn id="1268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1" name="Google Shape;1281;g287a4f6ba69_0_33"/>
            <p:cNvCxnSpPr>
              <a:stCxn id="1266" idx="6"/>
              <a:endCxn id="1269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2" name="Google Shape;1282;g287a4f6ba69_0_33"/>
            <p:cNvCxnSpPr>
              <a:stCxn id="1270" idx="6"/>
              <a:endCxn id="1273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g287a4f6ba69_0_33"/>
            <p:cNvCxnSpPr>
              <a:stCxn id="1272" idx="6"/>
              <a:endCxn id="1274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4" name="Google Shape;1284;g287a4f6ba69_0_33"/>
            <p:cNvCxnSpPr>
              <a:stCxn id="1271" idx="6"/>
              <a:endCxn id="1274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5" name="Google Shape;1285;g287a4f6ba69_0_33"/>
            <p:cNvCxnSpPr>
              <a:stCxn id="1271" idx="6"/>
              <a:endCxn id="1273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6" name="Google Shape;1286;g287a4f6ba69_0_33"/>
            <p:cNvCxnSpPr>
              <a:stCxn id="1270" idx="6"/>
              <a:endCxn id="1274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g287a4f6ba69_0_33"/>
            <p:cNvCxnSpPr>
              <a:stCxn id="1272" idx="6"/>
              <a:endCxn id="1273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g287a4f6ba69_0_33"/>
            <p:cNvCxnSpPr>
              <a:stCxn id="1264" idx="6"/>
              <a:endCxn id="1267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9" name="Google Shape;1289;g287a4f6ba69_0_33"/>
            <p:cNvCxnSpPr>
              <a:stCxn id="1263" idx="6"/>
              <a:endCxn id="1268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g287a4f6ba69_0_33"/>
            <p:cNvCxnSpPr>
              <a:stCxn id="1263" idx="6"/>
              <a:endCxn id="1269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1" name="Google Shape;1291;g287a4f6ba69_0_33"/>
            <p:cNvCxnSpPr>
              <a:stCxn id="1265" idx="6"/>
              <a:endCxn id="1267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2" name="Google Shape;1292;g287a4f6ba69_0_33"/>
            <p:cNvCxnSpPr>
              <a:stCxn id="1264" idx="6"/>
              <a:endCxn id="1269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3" name="Google Shape;1293;g287a4f6ba69_0_33"/>
            <p:cNvCxnSpPr>
              <a:stCxn id="1265" idx="6"/>
              <a:endCxn id="1269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4" name="Google Shape;1294;g287a4f6ba69_0_33"/>
            <p:cNvCxnSpPr>
              <a:stCxn id="1266" idx="6"/>
              <a:endCxn id="1268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5" name="Google Shape;1295;g287a4f6ba69_0_33"/>
            <p:cNvCxnSpPr>
              <a:stCxn id="1266" idx="6"/>
              <a:endCxn id="1267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6" name="Google Shape;1296;g287a4f6ba69_0_33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g287a4f6ba69_0_33"/>
            <p:cNvCxnSpPr>
              <a:stCxn id="1268" idx="6"/>
              <a:endCxn id="1276" idx="1"/>
            </p:cNvCxnSpPr>
            <p:nvPr/>
          </p:nvCxnSpPr>
          <p:spPr>
            <a:xfrm flipH="1" rot="10800000">
              <a:off x="2007373" y="2889598"/>
              <a:ext cx="168000" cy="7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8" name="Google Shape;1298;g287a4f6ba69_0_33"/>
            <p:cNvCxnSpPr>
              <a:stCxn id="1268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9" name="Google Shape;1299;g287a4f6ba69_0_33"/>
            <p:cNvCxnSpPr>
              <a:stCxn id="1267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0" name="Google Shape;1300;g287a4f6ba69_0_33"/>
            <p:cNvCxnSpPr>
              <a:stCxn id="1268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1" name="Google Shape;1301;g287a4f6ba69_0_33"/>
            <p:cNvCxnSpPr>
              <a:stCxn id="1269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2" name="Google Shape;1302;g287a4f6ba69_0_33"/>
            <p:cNvCxnSpPr>
              <a:stCxn id="1269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3" name="Google Shape;1303;g287a4f6ba69_0_33"/>
            <p:cNvCxnSpPr>
              <a:stCxn id="1269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4" name="Google Shape;1304;g287a4f6ba69_0_33"/>
            <p:cNvCxnSpPr>
              <a:stCxn id="1267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5" name="Google Shape;1305;g287a4f6ba69_0_33"/>
            <p:cNvCxnSpPr>
              <a:endCxn id="1270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6" name="Google Shape;1306;g287a4f6ba69_0_33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7" name="Google Shape;1307;g287a4f6ba69_0_33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8" name="Google Shape;1308;g287a4f6ba69_0_33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9" name="Google Shape;1309;g287a4f6ba69_0_33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0" name="Google Shape;1310;g287a4f6ba69_0_33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1" name="Google Shape;1311;g287a4f6ba69_0_33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2" name="Google Shape;1312;g287a4f6ba69_0_33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13" name="Google Shape;1313;g287a4f6ba69_0_33"/>
            <p:cNvSpPr/>
            <p:nvPr/>
          </p:nvSpPr>
          <p:spPr>
            <a:xfrm rot="-5400000">
              <a:off x="4082727" y="2465115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14" name="Google Shape;1314;g287a4f6ba69_0_33"/>
            <p:cNvSpPr txBox="1"/>
            <p:nvPr/>
          </p:nvSpPr>
          <p:spPr>
            <a:xfrm>
              <a:off x="3709130" y="2317825"/>
              <a:ext cx="11112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15" name="Google Shape;1315;g287a4f6ba69_0_33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16" name="Google Shape;1316;g287a4f6ba69_0_33"/>
            <p:cNvSpPr txBox="1"/>
            <p:nvPr/>
          </p:nvSpPr>
          <p:spPr>
            <a:xfrm>
              <a:off x="787475" y="1733550"/>
              <a:ext cx="918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cxnSp>
        <p:nvCxnSpPr>
          <p:cNvPr id="1317" name="Google Shape;1317;g287a4f6ba69_0_33"/>
          <p:cNvCxnSpPr/>
          <p:nvPr/>
        </p:nvCxnSpPr>
        <p:spPr>
          <a:xfrm>
            <a:off x="1129113" y="2689175"/>
            <a:ext cx="2290500" cy="763200"/>
          </a:xfrm>
          <a:prstGeom prst="bentConnector3">
            <a:avLst>
              <a:gd fmla="val -332" name="adj1"/>
            </a:avLst>
          </a:prstGeom>
          <a:noFill/>
          <a:ln cap="flat" cmpd="sng" w="3810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18" name="Google Shape;1318;g287a4f6ba69_0_33"/>
          <p:cNvSpPr txBox="1"/>
          <p:nvPr/>
        </p:nvSpPr>
        <p:spPr>
          <a:xfrm>
            <a:off x="7434949" y="2211045"/>
            <a:ext cx="13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Labels o etiquetas</a:t>
            </a: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 o  “sano”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319" name="Google Shape;1319;g287a4f6ba69_0_33"/>
          <p:cNvSpPr/>
          <p:nvPr/>
        </p:nvSpPr>
        <p:spPr>
          <a:xfrm>
            <a:off x="6655557" y="3237216"/>
            <a:ext cx="236700" cy="2448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320" name="Google Shape;1320;g287a4f6ba69_0_33"/>
          <p:cNvCxnSpPr>
            <a:stCxn id="1273" idx="6"/>
            <a:endCxn id="1319" idx="2"/>
          </p:cNvCxnSpPr>
          <p:nvPr/>
        </p:nvCxnSpPr>
        <p:spPr>
          <a:xfrm>
            <a:off x="6457239" y="3134444"/>
            <a:ext cx="19830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g287a4f6ba69_0_33"/>
          <p:cNvCxnSpPr>
            <a:stCxn id="1274" idx="6"/>
            <a:endCxn id="1319" idx="2"/>
          </p:cNvCxnSpPr>
          <p:nvPr/>
        </p:nvCxnSpPr>
        <p:spPr>
          <a:xfrm flipH="1" rot="10800000">
            <a:off x="6452031" y="3359484"/>
            <a:ext cx="2034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g287a4f6ba69_0_33"/>
          <p:cNvSpPr txBox="1"/>
          <p:nvPr/>
        </p:nvSpPr>
        <p:spPr>
          <a:xfrm>
            <a:off x="7228476" y="3170825"/>
            <a:ext cx="13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323" name="Google Shape;1323;g287a4f6ba69_0_33"/>
          <p:cNvCxnSpPr>
            <a:stCxn id="1319" idx="6"/>
            <a:endCxn id="1322" idx="1"/>
          </p:cNvCxnSpPr>
          <p:nvPr/>
        </p:nvCxnSpPr>
        <p:spPr>
          <a:xfrm>
            <a:off x="6892257" y="3359616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4" name="Google Shape;1324;g287a4f6ba69_0_33"/>
          <p:cNvCxnSpPr>
            <a:stCxn id="1325" idx="3"/>
            <a:endCxn id="1318" idx="0"/>
          </p:cNvCxnSpPr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26" name="Google Shape;1326;g287a4f6ba69_0_33"/>
          <p:cNvSpPr txBox="1"/>
          <p:nvPr/>
        </p:nvSpPr>
        <p:spPr>
          <a:xfrm>
            <a:off x="0" y="0"/>
            <a:ext cx="3572100" cy="5487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</a:t>
            </a: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:</a:t>
            </a:r>
            <a:r>
              <a:rPr lang="es" sz="1100">
                <a:solidFill>
                  <a:srgbClr val="061B2B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veces que pasamos TODO el dataset a través del modelo durante el entrenamiento.</a:t>
            </a:r>
            <a:endParaRPr/>
          </a:p>
        </p:txBody>
      </p:sp>
      <p:sp>
        <p:nvSpPr>
          <p:cNvPr id="1327" name="Google Shape;1327;g287a4f6ba69_0_33"/>
          <p:cNvSpPr txBox="1"/>
          <p:nvPr/>
        </p:nvSpPr>
        <p:spPr>
          <a:xfrm>
            <a:off x="145650" y="729000"/>
            <a:ext cx="20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Conjunto de entrenamiento: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1000 pacientes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328" name="Google Shape;1328;g287a4f6ba69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9" y="1190711"/>
            <a:ext cx="2298126" cy="1735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Google Shape;1329;g287a4f6ba69_0_33"/>
          <p:cNvCxnSpPr/>
          <p:nvPr/>
        </p:nvCxnSpPr>
        <p:spPr>
          <a:xfrm flipH="1">
            <a:off x="7849099" y="2672745"/>
            <a:ext cx="257400" cy="4980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0" name="Google Shape;1330;g287a4f6ba69_0_33"/>
          <p:cNvSpPr txBox="1"/>
          <p:nvPr/>
        </p:nvSpPr>
        <p:spPr>
          <a:xfrm>
            <a:off x="7383800" y="2689163"/>
            <a:ext cx="124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highlight>
                  <a:srgbClr val="B7EB00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</a:t>
            </a:r>
            <a:endParaRPr i="1" sz="900">
              <a:highlight>
                <a:srgbClr val="B7EB00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87a4f6ba69_0_215"/>
          <p:cNvSpPr/>
          <p:nvPr/>
        </p:nvSpPr>
        <p:spPr>
          <a:xfrm>
            <a:off x="3484043" y="2064698"/>
            <a:ext cx="3744300" cy="2370000"/>
          </a:xfrm>
          <a:prstGeom prst="roundRect">
            <a:avLst>
              <a:gd fmla="val 16667" name="adj"/>
            </a:avLst>
          </a:prstGeom>
          <a:solidFill>
            <a:srgbClr val="4285F4">
              <a:alpha val="14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336" name="Google Shape;1336;g287a4f6ba69_0_215"/>
          <p:cNvSpPr txBox="1"/>
          <p:nvPr>
            <p:ph idx="3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287a4f6ba69_0_215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g287a4f6ba69_0_215"/>
          <p:cNvSpPr txBox="1"/>
          <p:nvPr/>
        </p:nvSpPr>
        <p:spPr>
          <a:xfrm>
            <a:off x="145650" y="729000"/>
            <a:ext cx="20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Conjunto de entrenamiento: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1000 pacientes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339" name="Google Shape;1339;g287a4f6ba69_0_215"/>
          <p:cNvGrpSpPr/>
          <p:nvPr/>
        </p:nvGrpSpPr>
        <p:grpSpPr>
          <a:xfrm>
            <a:off x="3517749" y="2098414"/>
            <a:ext cx="3917068" cy="2146106"/>
            <a:chOff x="787475" y="1733550"/>
            <a:chExt cx="3967455" cy="2033068"/>
          </a:xfrm>
        </p:grpSpPr>
        <p:grpSp>
          <p:nvGrpSpPr>
            <p:cNvPr id="1340" name="Google Shape;1340;g287a4f6ba69_0_215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341" name="Google Shape;1341;g287a4f6ba69_0_215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2" name="Google Shape;1342;g287a4f6ba69_0_215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3" name="Google Shape;1343;g287a4f6ba69_0_215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4" name="Google Shape;1344;g287a4f6ba69_0_215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5" name="Google Shape;1345;g287a4f6ba69_0_215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6" name="Google Shape;1346;g287a4f6ba69_0_215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7" name="Google Shape;1347;g287a4f6ba69_0_215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8" name="Google Shape;1348;g287a4f6ba69_0_215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49" name="Google Shape;1349;g287a4f6ba69_0_215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0" name="Google Shape;1350;g287a4f6ba69_0_215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1" name="Google Shape;1351;g287a4f6ba69_0_215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2" name="Google Shape;1352;g287a4f6ba69_0_215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3" name="Google Shape;1353;g287a4f6ba69_0_215"/>
              <p:cNvSpPr txBox="1"/>
              <p:nvPr/>
            </p:nvSpPr>
            <p:spPr>
              <a:xfrm>
                <a:off x="6770025" y="5467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4" name="Google Shape;1354;g287a4f6ba69_0_215"/>
              <p:cNvSpPr txBox="1"/>
              <p:nvPr/>
            </p:nvSpPr>
            <p:spPr>
              <a:xfrm>
                <a:off x="6770025" y="10298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355" name="Google Shape;1355;g287a4f6ba69_0_215"/>
              <p:cNvSpPr txBox="1"/>
              <p:nvPr/>
            </p:nvSpPr>
            <p:spPr>
              <a:xfrm>
                <a:off x="6770025" y="1458400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cxnSp>
          <p:nvCxnSpPr>
            <p:cNvPr id="1356" name="Google Shape;1356;g287a4f6ba69_0_215"/>
            <p:cNvCxnSpPr>
              <a:stCxn id="1341" idx="6"/>
              <a:endCxn id="1345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7" name="Google Shape;1357;g287a4f6ba69_0_215"/>
            <p:cNvCxnSpPr>
              <a:stCxn id="1342" idx="6"/>
              <a:endCxn id="1346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8" name="Google Shape;1358;g287a4f6ba69_0_215"/>
            <p:cNvCxnSpPr>
              <a:stCxn id="1343" idx="6"/>
              <a:endCxn id="1346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9" name="Google Shape;1359;g287a4f6ba69_0_215"/>
            <p:cNvCxnSpPr>
              <a:stCxn id="1344" idx="6"/>
              <a:endCxn id="1347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g287a4f6ba69_0_215"/>
            <p:cNvCxnSpPr>
              <a:stCxn id="1348" idx="6"/>
              <a:endCxn id="1351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1" name="Google Shape;1361;g287a4f6ba69_0_215"/>
            <p:cNvCxnSpPr>
              <a:stCxn id="1350" idx="6"/>
              <a:endCxn id="1352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g287a4f6ba69_0_215"/>
            <p:cNvCxnSpPr>
              <a:stCxn id="1349" idx="6"/>
              <a:endCxn id="1352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g287a4f6ba69_0_215"/>
            <p:cNvCxnSpPr>
              <a:stCxn id="1349" idx="6"/>
              <a:endCxn id="1351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4" name="Google Shape;1364;g287a4f6ba69_0_215"/>
            <p:cNvCxnSpPr>
              <a:stCxn id="1348" idx="6"/>
              <a:endCxn id="1352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g287a4f6ba69_0_215"/>
            <p:cNvCxnSpPr>
              <a:stCxn id="1350" idx="6"/>
              <a:endCxn id="1351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6" name="Google Shape;1366;g287a4f6ba69_0_215"/>
            <p:cNvCxnSpPr>
              <a:stCxn id="1342" idx="6"/>
              <a:endCxn id="1345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7" name="Google Shape;1367;g287a4f6ba69_0_215"/>
            <p:cNvCxnSpPr>
              <a:stCxn id="1341" idx="6"/>
              <a:endCxn id="1346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8" name="Google Shape;1368;g287a4f6ba69_0_215"/>
            <p:cNvCxnSpPr>
              <a:stCxn id="1341" idx="6"/>
              <a:endCxn id="1347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9" name="Google Shape;1369;g287a4f6ba69_0_215"/>
            <p:cNvCxnSpPr>
              <a:stCxn id="1343" idx="6"/>
              <a:endCxn id="1345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0" name="Google Shape;1370;g287a4f6ba69_0_215"/>
            <p:cNvCxnSpPr>
              <a:stCxn id="1342" idx="6"/>
              <a:endCxn id="1347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g287a4f6ba69_0_215"/>
            <p:cNvCxnSpPr>
              <a:stCxn id="1343" idx="6"/>
              <a:endCxn id="1347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2" name="Google Shape;1372;g287a4f6ba69_0_215"/>
            <p:cNvCxnSpPr>
              <a:stCxn id="1344" idx="6"/>
              <a:endCxn id="1346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3" name="Google Shape;1373;g287a4f6ba69_0_215"/>
            <p:cNvCxnSpPr>
              <a:stCxn id="1344" idx="6"/>
              <a:endCxn id="1345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4" name="Google Shape;1374;g287a4f6ba69_0_215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5" name="Google Shape;1375;g287a4f6ba69_0_215"/>
            <p:cNvCxnSpPr>
              <a:stCxn id="1346" idx="6"/>
              <a:endCxn id="1354" idx="1"/>
            </p:cNvCxnSpPr>
            <p:nvPr/>
          </p:nvCxnSpPr>
          <p:spPr>
            <a:xfrm flipH="1" rot="10800000">
              <a:off x="2007373" y="2889598"/>
              <a:ext cx="168000" cy="7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6" name="Google Shape;1376;g287a4f6ba69_0_215"/>
            <p:cNvCxnSpPr>
              <a:stCxn id="1346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7" name="Google Shape;1377;g287a4f6ba69_0_215"/>
            <p:cNvCxnSpPr>
              <a:stCxn id="1345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8" name="Google Shape;1378;g287a4f6ba69_0_215"/>
            <p:cNvCxnSpPr>
              <a:stCxn id="1346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9" name="Google Shape;1379;g287a4f6ba69_0_215"/>
            <p:cNvCxnSpPr>
              <a:stCxn id="1347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0" name="Google Shape;1380;g287a4f6ba69_0_215"/>
            <p:cNvCxnSpPr>
              <a:stCxn id="1347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1" name="Google Shape;1381;g287a4f6ba69_0_215"/>
            <p:cNvCxnSpPr>
              <a:stCxn id="1347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g287a4f6ba69_0_215"/>
            <p:cNvCxnSpPr>
              <a:stCxn id="1345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g287a4f6ba69_0_215"/>
            <p:cNvCxnSpPr>
              <a:endCxn id="1348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g287a4f6ba69_0_215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g287a4f6ba69_0_215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g287a4f6ba69_0_215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g287a4f6ba69_0_215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8" name="Google Shape;1388;g287a4f6ba69_0_215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9" name="Google Shape;1389;g287a4f6ba69_0_215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0" name="Google Shape;1390;g287a4f6ba69_0_215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1" name="Google Shape;1391;g287a4f6ba69_0_215"/>
            <p:cNvSpPr/>
            <p:nvPr/>
          </p:nvSpPr>
          <p:spPr>
            <a:xfrm rot="-5400000">
              <a:off x="4082727" y="2465115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92" name="Google Shape;1392;g287a4f6ba69_0_215"/>
            <p:cNvSpPr txBox="1"/>
            <p:nvPr/>
          </p:nvSpPr>
          <p:spPr>
            <a:xfrm>
              <a:off x="3709130" y="2317825"/>
              <a:ext cx="10458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93" name="Google Shape;1393;g287a4f6ba69_0_215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394" name="Google Shape;1394;g287a4f6ba69_0_215"/>
            <p:cNvSpPr txBox="1"/>
            <p:nvPr/>
          </p:nvSpPr>
          <p:spPr>
            <a:xfrm>
              <a:off x="787475" y="1733550"/>
              <a:ext cx="918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cxnSp>
        <p:nvCxnSpPr>
          <p:cNvPr id="1395" name="Google Shape;1395;g287a4f6ba69_0_215"/>
          <p:cNvCxnSpPr/>
          <p:nvPr/>
        </p:nvCxnSpPr>
        <p:spPr>
          <a:xfrm>
            <a:off x="1129113" y="2689175"/>
            <a:ext cx="2290500" cy="763200"/>
          </a:xfrm>
          <a:prstGeom prst="bentConnector3">
            <a:avLst>
              <a:gd fmla="val -332" name="adj1"/>
            </a:avLst>
          </a:prstGeom>
          <a:noFill/>
          <a:ln cap="flat" cmpd="sng" w="3810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96" name="Google Shape;1396;g287a4f6ba69_0_215"/>
          <p:cNvSpPr txBox="1"/>
          <p:nvPr/>
        </p:nvSpPr>
        <p:spPr>
          <a:xfrm>
            <a:off x="7434949" y="2211045"/>
            <a:ext cx="13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Labels o etiquetas: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 o  “sano”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397" name="Google Shape;1397;g287a4f6ba69_0_215"/>
          <p:cNvSpPr/>
          <p:nvPr/>
        </p:nvSpPr>
        <p:spPr>
          <a:xfrm>
            <a:off x="6655557" y="3237216"/>
            <a:ext cx="236700" cy="2448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398" name="Google Shape;1398;g287a4f6ba69_0_215"/>
          <p:cNvCxnSpPr>
            <a:stCxn id="1351" idx="6"/>
            <a:endCxn id="1397" idx="2"/>
          </p:cNvCxnSpPr>
          <p:nvPr/>
        </p:nvCxnSpPr>
        <p:spPr>
          <a:xfrm>
            <a:off x="6457239" y="3134444"/>
            <a:ext cx="1983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g287a4f6ba69_0_215"/>
          <p:cNvCxnSpPr>
            <a:stCxn id="1352" idx="6"/>
            <a:endCxn id="1397" idx="2"/>
          </p:cNvCxnSpPr>
          <p:nvPr/>
        </p:nvCxnSpPr>
        <p:spPr>
          <a:xfrm flipH="1" rot="10800000">
            <a:off x="6452031" y="3359484"/>
            <a:ext cx="2034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g287a4f6ba69_0_215"/>
          <p:cNvSpPr txBox="1"/>
          <p:nvPr/>
        </p:nvSpPr>
        <p:spPr>
          <a:xfrm>
            <a:off x="7228475" y="3170825"/>
            <a:ext cx="12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401" name="Google Shape;1401;g287a4f6ba69_0_215"/>
          <p:cNvCxnSpPr>
            <a:stCxn id="1397" idx="6"/>
            <a:endCxn id="1400" idx="1"/>
          </p:cNvCxnSpPr>
          <p:nvPr/>
        </p:nvCxnSpPr>
        <p:spPr>
          <a:xfrm>
            <a:off x="6892257" y="3359616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2" name="Google Shape;1402;g287a4f6ba69_0_215"/>
          <p:cNvCxnSpPr>
            <a:stCxn id="1396" idx="2"/>
            <a:endCxn id="1400" idx="0"/>
          </p:cNvCxnSpPr>
          <p:nvPr/>
        </p:nvCxnSpPr>
        <p:spPr>
          <a:xfrm flipH="1">
            <a:off x="7849099" y="2672745"/>
            <a:ext cx="257400" cy="4980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3" name="Google Shape;1403;g287a4f6ba69_0_215"/>
          <p:cNvCxnSpPr>
            <a:stCxn id="1404" idx="3"/>
            <a:endCxn id="1396" idx="0"/>
          </p:cNvCxnSpPr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405" name="Google Shape;1405;g287a4f6ba69_0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887" y="59351"/>
            <a:ext cx="4971875" cy="15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g287a4f6ba69_0_215"/>
          <p:cNvSpPr txBox="1"/>
          <p:nvPr/>
        </p:nvSpPr>
        <p:spPr>
          <a:xfrm>
            <a:off x="0" y="0"/>
            <a:ext cx="3572100" cy="5487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Épocas:</a:t>
            </a:r>
            <a:r>
              <a:rPr lang="es" sz="1100">
                <a:solidFill>
                  <a:srgbClr val="061B2B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número de veces que pasamos TODO el dataset a través del modelo durante el entrenamiento.</a:t>
            </a:r>
            <a:endParaRPr/>
          </a:p>
        </p:txBody>
      </p:sp>
      <p:sp>
        <p:nvSpPr>
          <p:cNvPr id="1407" name="Google Shape;1407;g287a4f6ba69_0_215"/>
          <p:cNvSpPr txBox="1"/>
          <p:nvPr/>
        </p:nvSpPr>
        <p:spPr>
          <a:xfrm>
            <a:off x="4486275" y="105000"/>
            <a:ext cx="71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Commissioner Light"/>
                <a:ea typeface="Commissioner Light"/>
                <a:cs typeface="Commissioner Light"/>
                <a:sym typeface="Commissioner Light"/>
              </a:rPr>
              <a:t>1 época</a:t>
            </a:r>
            <a:endParaRPr sz="10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408" name="Google Shape;1408;g287a4f6ba69_0_215"/>
          <p:cNvSpPr txBox="1"/>
          <p:nvPr/>
        </p:nvSpPr>
        <p:spPr>
          <a:xfrm>
            <a:off x="7610600" y="105000"/>
            <a:ext cx="124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Commissioner Light"/>
                <a:ea typeface="Commissioner Light"/>
                <a:cs typeface="Commissioner Light"/>
                <a:sym typeface="Commissioner Light"/>
              </a:rPr>
              <a:t>Muchas épocas</a:t>
            </a:r>
            <a:endParaRPr sz="10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409" name="Google Shape;1409;g287a4f6ba69_0_215"/>
          <p:cNvSpPr txBox="1"/>
          <p:nvPr/>
        </p:nvSpPr>
        <p:spPr>
          <a:xfrm>
            <a:off x="7383800" y="2689163"/>
            <a:ext cx="124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highlight>
                  <a:srgbClr val="B7EB00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</a:t>
            </a:r>
            <a:endParaRPr i="1" sz="900">
              <a:highlight>
                <a:srgbClr val="B7EB00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410" name="Google Shape;1410;g287a4f6ba69_0_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9" y="1190711"/>
            <a:ext cx="2298126" cy="173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87a4f6ba69_0_299"/>
          <p:cNvSpPr/>
          <p:nvPr/>
        </p:nvSpPr>
        <p:spPr>
          <a:xfrm>
            <a:off x="3484043" y="2064698"/>
            <a:ext cx="3744300" cy="2370000"/>
          </a:xfrm>
          <a:prstGeom prst="roundRect">
            <a:avLst>
              <a:gd fmla="val 16667" name="adj"/>
            </a:avLst>
          </a:prstGeom>
          <a:solidFill>
            <a:srgbClr val="4285F4">
              <a:alpha val="14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416" name="Google Shape;1416;g287a4f6ba69_0_299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287a4f6ba69_0_299"/>
          <p:cNvSpPr txBox="1"/>
          <p:nvPr/>
        </p:nvSpPr>
        <p:spPr>
          <a:xfrm>
            <a:off x="145650" y="548700"/>
            <a:ext cx="204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Conjunto de entrenamiento: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1000 pacientes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5 batches de 200 pacientes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418" name="Google Shape;1418;g287a4f6ba69_0_299"/>
          <p:cNvGrpSpPr/>
          <p:nvPr/>
        </p:nvGrpSpPr>
        <p:grpSpPr>
          <a:xfrm>
            <a:off x="3517749" y="2098414"/>
            <a:ext cx="3917068" cy="2146106"/>
            <a:chOff x="787475" y="1733550"/>
            <a:chExt cx="3967455" cy="2033068"/>
          </a:xfrm>
        </p:grpSpPr>
        <p:grpSp>
          <p:nvGrpSpPr>
            <p:cNvPr id="1419" name="Google Shape;1419;g287a4f6ba69_0_299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420" name="Google Shape;1420;g287a4f6ba69_0_299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1" name="Google Shape;1421;g287a4f6ba69_0_299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2" name="Google Shape;1422;g287a4f6ba69_0_299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3" name="Google Shape;1423;g287a4f6ba69_0_299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4" name="Google Shape;1424;g287a4f6ba69_0_299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5" name="Google Shape;1425;g287a4f6ba69_0_299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6" name="Google Shape;1426;g287a4f6ba69_0_299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7" name="Google Shape;1427;g287a4f6ba69_0_299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8" name="Google Shape;1428;g287a4f6ba69_0_299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29" name="Google Shape;1429;g287a4f6ba69_0_299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0" name="Google Shape;1430;g287a4f6ba69_0_299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1" name="Google Shape;1431;g287a4f6ba69_0_299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2" name="Google Shape;1432;g287a4f6ba69_0_299"/>
              <p:cNvSpPr txBox="1"/>
              <p:nvPr/>
            </p:nvSpPr>
            <p:spPr>
              <a:xfrm>
                <a:off x="6770025" y="5467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3" name="Google Shape;1433;g287a4f6ba69_0_299"/>
              <p:cNvSpPr txBox="1"/>
              <p:nvPr/>
            </p:nvSpPr>
            <p:spPr>
              <a:xfrm>
                <a:off x="6770025" y="10298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434" name="Google Shape;1434;g287a4f6ba69_0_299"/>
              <p:cNvSpPr txBox="1"/>
              <p:nvPr/>
            </p:nvSpPr>
            <p:spPr>
              <a:xfrm>
                <a:off x="6770025" y="1458400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cxnSp>
          <p:nvCxnSpPr>
            <p:cNvPr id="1435" name="Google Shape;1435;g287a4f6ba69_0_299"/>
            <p:cNvCxnSpPr>
              <a:stCxn id="1420" idx="6"/>
              <a:endCxn id="1424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6" name="Google Shape;1436;g287a4f6ba69_0_299"/>
            <p:cNvCxnSpPr>
              <a:stCxn id="1421" idx="6"/>
              <a:endCxn id="1425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7" name="Google Shape;1437;g287a4f6ba69_0_299"/>
            <p:cNvCxnSpPr>
              <a:stCxn id="1422" idx="6"/>
              <a:endCxn id="1425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8" name="Google Shape;1438;g287a4f6ba69_0_299"/>
            <p:cNvCxnSpPr>
              <a:stCxn id="1423" idx="6"/>
              <a:endCxn id="1426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g287a4f6ba69_0_299"/>
            <p:cNvCxnSpPr>
              <a:stCxn id="1427" idx="6"/>
              <a:endCxn id="1430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g287a4f6ba69_0_299"/>
            <p:cNvCxnSpPr>
              <a:stCxn id="1429" idx="6"/>
              <a:endCxn id="1431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g287a4f6ba69_0_299"/>
            <p:cNvCxnSpPr>
              <a:stCxn id="1428" idx="6"/>
              <a:endCxn id="1431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g287a4f6ba69_0_299"/>
            <p:cNvCxnSpPr>
              <a:stCxn id="1428" idx="6"/>
              <a:endCxn id="1430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3" name="Google Shape;1443;g287a4f6ba69_0_299"/>
            <p:cNvCxnSpPr>
              <a:stCxn id="1427" idx="6"/>
              <a:endCxn id="1431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4" name="Google Shape;1444;g287a4f6ba69_0_299"/>
            <p:cNvCxnSpPr>
              <a:stCxn id="1429" idx="6"/>
              <a:endCxn id="1430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g287a4f6ba69_0_299"/>
            <p:cNvCxnSpPr>
              <a:stCxn id="1421" idx="6"/>
              <a:endCxn id="1424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6" name="Google Shape;1446;g287a4f6ba69_0_299"/>
            <p:cNvCxnSpPr>
              <a:stCxn id="1420" idx="6"/>
              <a:endCxn id="1425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7" name="Google Shape;1447;g287a4f6ba69_0_299"/>
            <p:cNvCxnSpPr>
              <a:stCxn id="1420" idx="6"/>
              <a:endCxn id="1426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8" name="Google Shape;1448;g287a4f6ba69_0_299"/>
            <p:cNvCxnSpPr>
              <a:stCxn id="1422" idx="6"/>
              <a:endCxn id="1424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9" name="Google Shape;1449;g287a4f6ba69_0_299"/>
            <p:cNvCxnSpPr>
              <a:stCxn id="1421" idx="6"/>
              <a:endCxn id="1426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0" name="Google Shape;1450;g287a4f6ba69_0_299"/>
            <p:cNvCxnSpPr>
              <a:stCxn id="1422" idx="6"/>
              <a:endCxn id="1426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1" name="Google Shape;1451;g287a4f6ba69_0_299"/>
            <p:cNvCxnSpPr>
              <a:stCxn id="1423" idx="6"/>
              <a:endCxn id="1425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g287a4f6ba69_0_299"/>
            <p:cNvCxnSpPr>
              <a:stCxn id="1423" idx="6"/>
              <a:endCxn id="1424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3" name="Google Shape;1453;g287a4f6ba69_0_299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4" name="Google Shape;1454;g287a4f6ba69_0_299"/>
            <p:cNvCxnSpPr>
              <a:stCxn id="1425" idx="6"/>
              <a:endCxn id="1433" idx="1"/>
            </p:cNvCxnSpPr>
            <p:nvPr/>
          </p:nvCxnSpPr>
          <p:spPr>
            <a:xfrm flipH="1" rot="10800000">
              <a:off x="2007373" y="2889598"/>
              <a:ext cx="168000" cy="7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5" name="Google Shape;1455;g287a4f6ba69_0_299"/>
            <p:cNvCxnSpPr>
              <a:stCxn id="1425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6" name="Google Shape;1456;g287a4f6ba69_0_299"/>
            <p:cNvCxnSpPr>
              <a:stCxn id="1424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7" name="Google Shape;1457;g287a4f6ba69_0_299"/>
            <p:cNvCxnSpPr>
              <a:stCxn id="1425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8" name="Google Shape;1458;g287a4f6ba69_0_299"/>
            <p:cNvCxnSpPr>
              <a:stCxn id="1426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9" name="Google Shape;1459;g287a4f6ba69_0_299"/>
            <p:cNvCxnSpPr>
              <a:stCxn id="1426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0" name="Google Shape;1460;g287a4f6ba69_0_299"/>
            <p:cNvCxnSpPr>
              <a:stCxn id="1426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1" name="Google Shape;1461;g287a4f6ba69_0_299"/>
            <p:cNvCxnSpPr>
              <a:stCxn id="1424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2" name="Google Shape;1462;g287a4f6ba69_0_299"/>
            <p:cNvCxnSpPr>
              <a:endCxn id="1427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3" name="Google Shape;1463;g287a4f6ba69_0_299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4" name="Google Shape;1464;g287a4f6ba69_0_299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5" name="Google Shape;1465;g287a4f6ba69_0_299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6" name="Google Shape;1466;g287a4f6ba69_0_299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7" name="Google Shape;1467;g287a4f6ba69_0_299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8" name="Google Shape;1468;g287a4f6ba69_0_299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g287a4f6ba69_0_299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0" name="Google Shape;1470;g287a4f6ba69_0_299"/>
            <p:cNvSpPr/>
            <p:nvPr/>
          </p:nvSpPr>
          <p:spPr>
            <a:xfrm rot="-5400000">
              <a:off x="4082727" y="2465115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471" name="Google Shape;1471;g287a4f6ba69_0_299"/>
            <p:cNvSpPr txBox="1"/>
            <p:nvPr/>
          </p:nvSpPr>
          <p:spPr>
            <a:xfrm>
              <a:off x="3709130" y="2317825"/>
              <a:ext cx="10458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472" name="Google Shape;1472;g287a4f6ba69_0_299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473" name="Google Shape;1473;g287a4f6ba69_0_299"/>
            <p:cNvSpPr txBox="1"/>
            <p:nvPr/>
          </p:nvSpPr>
          <p:spPr>
            <a:xfrm>
              <a:off x="787475" y="1733550"/>
              <a:ext cx="918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cxnSp>
        <p:nvCxnSpPr>
          <p:cNvPr id="1474" name="Google Shape;1474;g287a4f6ba69_0_299"/>
          <p:cNvCxnSpPr/>
          <p:nvPr/>
        </p:nvCxnSpPr>
        <p:spPr>
          <a:xfrm>
            <a:off x="1129113" y="2689175"/>
            <a:ext cx="2290500" cy="763200"/>
          </a:xfrm>
          <a:prstGeom prst="bentConnector3">
            <a:avLst>
              <a:gd fmla="val -332" name="adj1"/>
            </a:avLst>
          </a:prstGeom>
          <a:noFill/>
          <a:ln cap="flat" cmpd="sng" w="3810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75" name="Google Shape;1475;g287a4f6ba69_0_299"/>
          <p:cNvSpPr txBox="1"/>
          <p:nvPr/>
        </p:nvSpPr>
        <p:spPr>
          <a:xfrm>
            <a:off x="7434949" y="2211045"/>
            <a:ext cx="13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Labels o etiquetas: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 o  “sano”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476" name="Google Shape;1476;g287a4f6ba69_0_299"/>
          <p:cNvSpPr/>
          <p:nvPr/>
        </p:nvSpPr>
        <p:spPr>
          <a:xfrm>
            <a:off x="6655557" y="3237216"/>
            <a:ext cx="236700" cy="2448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477" name="Google Shape;1477;g287a4f6ba69_0_299"/>
          <p:cNvCxnSpPr>
            <a:stCxn id="1430" idx="6"/>
            <a:endCxn id="1476" idx="2"/>
          </p:cNvCxnSpPr>
          <p:nvPr/>
        </p:nvCxnSpPr>
        <p:spPr>
          <a:xfrm>
            <a:off x="6457239" y="3134444"/>
            <a:ext cx="1983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g287a4f6ba69_0_299"/>
          <p:cNvCxnSpPr>
            <a:stCxn id="1431" idx="6"/>
            <a:endCxn id="1476" idx="2"/>
          </p:cNvCxnSpPr>
          <p:nvPr/>
        </p:nvCxnSpPr>
        <p:spPr>
          <a:xfrm flipH="1" rot="10800000">
            <a:off x="6452031" y="3359484"/>
            <a:ext cx="2034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9" name="Google Shape;1479;g287a4f6ba69_0_299"/>
          <p:cNvSpPr txBox="1"/>
          <p:nvPr/>
        </p:nvSpPr>
        <p:spPr>
          <a:xfrm>
            <a:off x="7228475" y="3170825"/>
            <a:ext cx="12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480" name="Google Shape;1480;g287a4f6ba69_0_299"/>
          <p:cNvCxnSpPr>
            <a:stCxn id="1476" idx="6"/>
            <a:endCxn id="1479" idx="1"/>
          </p:cNvCxnSpPr>
          <p:nvPr/>
        </p:nvCxnSpPr>
        <p:spPr>
          <a:xfrm>
            <a:off x="6892257" y="3359616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1" name="Google Shape;1481;g287a4f6ba69_0_299"/>
          <p:cNvCxnSpPr>
            <a:stCxn id="1475" idx="2"/>
            <a:endCxn id="1479" idx="0"/>
          </p:cNvCxnSpPr>
          <p:nvPr/>
        </p:nvCxnSpPr>
        <p:spPr>
          <a:xfrm flipH="1">
            <a:off x="7849099" y="2672745"/>
            <a:ext cx="257400" cy="4980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2" name="Google Shape;1482;g287a4f6ba69_0_299"/>
          <p:cNvCxnSpPr>
            <a:stCxn id="1483" idx="3"/>
            <a:endCxn id="1475" idx="0"/>
          </p:cNvCxnSpPr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84" name="Google Shape;1484;g287a4f6ba69_0_299"/>
          <p:cNvSpPr txBox="1"/>
          <p:nvPr/>
        </p:nvSpPr>
        <p:spPr>
          <a:xfrm>
            <a:off x="7383800" y="2689163"/>
            <a:ext cx="124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highlight>
                  <a:srgbClr val="B7EB00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</a:t>
            </a:r>
            <a:endParaRPr i="1" sz="900">
              <a:highlight>
                <a:srgbClr val="B7EB00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485" name="Google Shape;1485;g287a4f6ba69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9" y="1190711"/>
            <a:ext cx="2298126" cy="173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g287a4f6ba69_0_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900" y="82950"/>
            <a:ext cx="2200449" cy="16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287a4f6ba69_0_299"/>
          <p:cNvSpPr txBox="1"/>
          <p:nvPr>
            <p:ph idx="3" type="title"/>
          </p:nvPr>
        </p:nvSpPr>
        <p:spPr>
          <a:xfrm>
            <a:off x="145650" y="3741175"/>
            <a:ext cx="2767500" cy="127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batch ~ dataset puede llenar toda la memoria de nuestro ordenador. Además dificulta la generalización del modelo.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Convergencia lenta.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batches pequeños: convergencia rápida pero ruidosa.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Recomendable empezar un un batch grande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g287a4f6ba69_0_299"/>
          <p:cNvSpPr txBox="1"/>
          <p:nvPr/>
        </p:nvSpPr>
        <p:spPr>
          <a:xfrm>
            <a:off x="0" y="0"/>
            <a:ext cx="3572100" cy="5487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Batch:</a:t>
            </a:r>
            <a:r>
              <a:rPr lang="es" sz="1100">
                <a:solidFill>
                  <a:srgbClr val="061B2B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No se suele procesar todo el dataset de golpe. División en n subconjuntos o batches.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489" name="Google Shape;1489;g287a4f6ba69_0_299"/>
          <p:cNvCxnSpPr/>
          <p:nvPr/>
        </p:nvCxnSpPr>
        <p:spPr>
          <a:xfrm flipH="1" rot="10800000">
            <a:off x="60750" y="1475125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g287a4f6ba69_0_299"/>
          <p:cNvCxnSpPr/>
          <p:nvPr/>
        </p:nvCxnSpPr>
        <p:spPr>
          <a:xfrm flipH="1" rot="10800000">
            <a:off x="102425" y="183005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1" name="Google Shape;1491;g287a4f6ba69_0_299"/>
          <p:cNvCxnSpPr/>
          <p:nvPr/>
        </p:nvCxnSpPr>
        <p:spPr>
          <a:xfrm flipH="1" rot="10800000">
            <a:off x="102425" y="221910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2" name="Google Shape;1492;g287a4f6ba69_0_299"/>
          <p:cNvCxnSpPr/>
          <p:nvPr/>
        </p:nvCxnSpPr>
        <p:spPr>
          <a:xfrm flipH="1" rot="10800000">
            <a:off x="102413" y="260815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87a4f6ba69_0_386"/>
          <p:cNvSpPr txBox="1"/>
          <p:nvPr>
            <p:ph idx="4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g287a4f6ba69_0_386"/>
          <p:cNvSpPr txBox="1"/>
          <p:nvPr/>
        </p:nvSpPr>
        <p:spPr>
          <a:xfrm>
            <a:off x="145650" y="548700"/>
            <a:ext cx="204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Conjunto de entrenamiento: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1000 pacientes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5 batches de 200 pacientes</a:t>
            </a:r>
            <a:endParaRPr i="1" sz="800">
              <a:solidFill>
                <a:schemeClr val="dk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499" name="Google Shape;1499;g287a4f6ba69_0_386"/>
          <p:cNvCxnSpPr/>
          <p:nvPr/>
        </p:nvCxnSpPr>
        <p:spPr>
          <a:xfrm>
            <a:off x="1129113" y="2689175"/>
            <a:ext cx="2290500" cy="763200"/>
          </a:xfrm>
          <a:prstGeom prst="bentConnector3">
            <a:avLst>
              <a:gd fmla="val -332" name="adj1"/>
            </a:avLst>
          </a:prstGeom>
          <a:noFill/>
          <a:ln cap="flat" cmpd="sng" w="3810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0" name="Google Shape;1500;g287a4f6ba69_0_386"/>
          <p:cNvSpPr txBox="1"/>
          <p:nvPr/>
        </p:nvSpPr>
        <p:spPr>
          <a:xfrm>
            <a:off x="7434949" y="2211045"/>
            <a:ext cx="134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13D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Labels o etiquetas: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 o  “sano”</a:t>
            </a:r>
            <a:endParaRPr sz="1000">
              <a:solidFill>
                <a:srgbClr val="913D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01" name="Google Shape;1501;g287a4f6ba69_0_386"/>
          <p:cNvSpPr txBox="1"/>
          <p:nvPr/>
        </p:nvSpPr>
        <p:spPr>
          <a:xfrm>
            <a:off x="7228475" y="3170825"/>
            <a:ext cx="12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“diabético”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502" name="Google Shape;1502;g287a4f6ba69_0_386"/>
          <p:cNvCxnSpPr>
            <a:stCxn id="1503" idx="6"/>
            <a:endCxn id="1501" idx="1"/>
          </p:cNvCxnSpPr>
          <p:nvPr/>
        </p:nvCxnSpPr>
        <p:spPr>
          <a:xfrm>
            <a:off x="6892175" y="3359525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4" name="Google Shape;1504;g287a4f6ba69_0_386"/>
          <p:cNvCxnSpPr>
            <a:stCxn id="1500" idx="2"/>
            <a:endCxn id="1501" idx="0"/>
          </p:cNvCxnSpPr>
          <p:nvPr/>
        </p:nvCxnSpPr>
        <p:spPr>
          <a:xfrm flipH="1">
            <a:off x="7849099" y="2672745"/>
            <a:ext cx="257400" cy="498000"/>
          </a:xfrm>
          <a:prstGeom prst="straightConnector1">
            <a:avLst/>
          </a:prstGeom>
          <a:noFill/>
          <a:ln cap="flat" cmpd="sng" w="19050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5" name="Google Shape;1505;g287a4f6ba69_0_386"/>
          <p:cNvSpPr txBox="1"/>
          <p:nvPr/>
        </p:nvSpPr>
        <p:spPr>
          <a:xfrm>
            <a:off x="7383800" y="2689163"/>
            <a:ext cx="124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highlight>
                  <a:srgbClr val="B7EB00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Función de pérdida</a:t>
            </a:r>
            <a:endParaRPr i="1" sz="900">
              <a:highlight>
                <a:srgbClr val="B7EB00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506" name="Google Shape;1506;g287a4f6ba69_0_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9" y="1190711"/>
            <a:ext cx="2298126" cy="173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g287a4f6ba69_0_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900" y="82950"/>
            <a:ext cx="2200449" cy="16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g287a4f6ba69_0_386"/>
          <p:cNvSpPr txBox="1"/>
          <p:nvPr/>
        </p:nvSpPr>
        <p:spPr>
          <a:xfrm>
            <a:off x="0" y="0"/>
            <a:ext cx="3572100" cy="548700"/>
          </a:xfrm>
          <a:prstGeom prst="rect">
            <a:avLst/>
          </a:prstGeom>
          <a:solidFill>
            <a:srgbClr val="DEE1E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Batch:</a:t>
            </a:r>
            <a:r>
              <a:rPr lang="es" sz="1100">
                <a:solidFill>
                  <a:srgbClr val="061B2B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No se suele procesar todo el dataset en cada época. División en n subconjuntos o batches.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509" name="Google Shape;1509;g287a4f6ba69_0_386"/>
          <p:cNvCxnSpPr/>
          <p:nvPr/>
        </p:nvCxnSpPr>
        <p:spPr>
          <a:xfrm flipH="1" rot="10800000">
            <a:off x="60750" y="1475125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g287a4f6ba69_0_386"/>
          <p:cNvCxnSpPr/>
          <p:nvPr/>
        </p:nvCxnSpPr>
        <p:spPr>
          <a:xfrm flipH="1" rot="10800000">
            <a:off x="102425" y="183005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g287a4f6ba69_0_386"/>
          <p:cNvCxnSpPr/>
          <p:nvPr/>
        </p:nvCxnSpPr>
        <p:spPr>
          <a:xfrm flipH="1" rot="10800000">
            <a:off x="102425" y="221910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2" name="Google Shape;1512;g287a4f6ba69_0_386"/>
          <p:cNvCxnSpPr/>
          <p:nvPr/>
        </p:nvCxnSpPr>
        <p:spPr>
          <a:xfrm flipH="1" rot="10800000">
            <a:off x="102413" y="2608150"/>
            <a:ext cx="2470500" cy="1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g287a4f6ba69_0_386"/>
          <p:cNvCxnSpPr>
            <a:stCxn id="1514" idx="3"/>
            <a:endCxn id="1500" idx="0"/>
          </p:cNvCxnSpPr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15" name="Google Shape;1515;g287a4f6ba69_0_386"/>
          <p:cNvSpPr/>
          <p:nvPr/>
        </p:nvSpPr>
        <p:spPr>
          <a:xfrm>
            <a:off x="3484043" y="2064698"/>
            <a:ext cx="3744300" cy="2370000"/>
          </a:xfrm>
          <a:prstGeom prst="roundRect">
            <a:avLst>
              <a:gd fmla="val 16667" name="adj"/>
            </a:avLst>
          </a:prstGeom>
          <a:solidFill>
            <a:srgbClr val="4285F4">
              <a:alpha val="14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grpSp>
        <p:nvGrpSpPr>
          <p:cNvPr id="1516" name="Google Shape;1516;g287a4f6ba69_0_386"/>
          <p:cNvGrpSpPr/>
          <p:nvPr/>
        </p:nvGrpSpPr>
        <p:grpSpPr>
          <a:xfrm>
            <a:off x="3517749" y="2098414"/>
            <a:ext cx="3866124" cy="2146106"/>
            <a:chOff x="787475" y="1733550"/>
            <a:chExt cx="3915856" cy="2033068"/>
          </a:xfrm>
        </p:grpSpPr>
        <p:grpSp>
          <p:nvGrpSpPr>
            <p:cNvPr id="1517" name="Google Shape;1517;g287a4f6ba69_0_386"/>
            <p:cNvGrpSpPr/>
            <p:nvPr/>
          </p:nvGrpSpPr>
          <p:grpSpPr>
            <a:xfrm>
              <a:off x="933477" y="2195245"/>
              <a:ext cx="2831300" cy="1571373"/>
              <a:chOff x="5528152" y="546770"/>
              <a:chExt cx="2831300" cy="1571373"/>
            </a:xfrm>
          </p:grpSpPr>
          <p:sp>
            <p:nvSpPr>
              <p:cNvPr id="1518" name="Google Shape;1518;g287a4f6ba69_0_386"/>
              <p:cNvSpPr/>
              <p:nvPr/>
            </p:nvSpPr>
            <p:spPr>
              <a:xfrm>
                <a:off x="5528152" y="546770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19" name="Google Shape;1519;g287a4f6ba69_0_386"/>
              <p:cNvSpPr/>
              <p:nvPr/>
            </p:nvSpPr>
            <p:spPr>
              <a:xfrm>
                <a:off x="55281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0" name="Google Shape;1520;g287a4f6ba69_0_386"/>
              <p:cNvSpPr/>
              <p:nvPr/>
            </p:nvSpPr>
            <p:spPr>
              <a:xfrm>
                <a:off x="5528152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1" name="Google Shape;1521;g287a4f6ba69_0_386"/>
              <p:cNvSpPr/>
              <p:nvPr/>
            </p:nvSpPr>
            <p:spPr>
              <a:xfrm>
                <a:off x="5528152" y="188624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2" name="Google Shape;1522;g287a4f6ba69_0_386"/>
              <p:cNvSpPr/>
              <p:nvPr/>
            </p:nvSpPr>
            <p:spPr>
              <a:xfrm>
                <a:off x="636234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3" name="Google Shape;1523;g287a4f6ba69_0_386"/>
              <p:cNvSpPr/>
              <p:nvPr/>
            </p:nvSpPr>
            <p:spPr>
              <a:xfrm>
                <a:off x="6362348" y="1201973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4" name="Google Shape;1524;g287a4f6ba69_0_386"/>
              <p:cNvSpPr/>
              <p:nvPr/>
            </p:nvSpPr>
            <p:spPr>
              <a:xfrm>
                <a:off x="6362348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5" name="Google Shape;1525;g287a4f6ba69_0_386"/>
              <p:cNvSpPr/>
              <p:nvPr/>
            </p:nvSpPr>
            <p:spPr>
              <a:xfrm>
                <a:off x="7357788" y="71879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6" name="Google Shape;1526;g287a4f6ba69_0_386"/>
              <p:cNvSpPr/>
              <p:nvPr/>
            </p:nvSpPr>
            <p:spPr>
              <a:xfrm>
                <a:off x="7357788" y="118237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7" name="Google Shape;1527;g287a4f6ba69_0_386"/>
              <p:cNvSpPr/>
              <p:nvPr/>
            </p:nvSpPr>
            <p:spPr>
              <a:xfrm>
                <a:off x="7357774" y="1685149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8" name="Google Shape;1528;g287a4f6ba69_0_386"/>
              <p:cNvSpPr/>
              <p:nvPr/>
            </p:nvSpPr>
            <p:spPr>
              <a:xfrm>
                <a:off x="8119752" y="950586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29" name="Google Shape;1529;g287a4f6ba69_0_386"/>
              <p:cNvSpPr/>
              <p:nvPr/>
            </p:nvSpPr>
            <p:spPr>
              <a:xfrm>
                <a:off x="8114477" y="1418414"/>
                <a:ext cx="239700" cy="231900"/>
              </a:xfrm>
              <a:prstGeom prst="ellipse">
                <a:avLst/>
              </a:prstGeom>
              <a:solidFill>
                <a:srgbClr val="913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30" name="Google Shape;1530;g287a4f6ba69_0_386"/>
              <p:cNvSpPr txBox="1"/>
              <p:nvPr/>
            </p:nvSpPr>
            <p:spPr>
              <a:xfrm>
                <a:off x="6770025" y="5467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31" name="Google Shape;1531;g287a4f6ba69_0_386"/>
              <p:cNvSpPr txBox="1"/>
              <p:nvPr/>
            </p:nvSpPr>
            <p:spPr>
              <a:xfrm>
                <a:off x="6770025" y="1029875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  <p:sp>
            <p:nvSpPr>
              <p:cNvPr id="1532" name="Google Shape;1532;g287a4f6ba69_0_386"/>
              <p:cNvSpPr txBox="1"/>
              <p:nvPr/>
            </p:nvSpPr>
            <p:spPr>
              <a:xfrm>
                <a:off x="6770025" y="1458400"/>
                <a:ext cx="5316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700">
                    <a:latin typeface="Commissioner Light"/>
                    <a:ea typeface="Commissioner Light"/>
                    <a:cs typeface="Commissioner Light"/>
                    <a:sym typeface="Commissioner Light"/>
                  </a:rPr>
                  <a:t>. . . </a:t>
                </a:r>
                <a:endParaRPr sz="1700">
                  <a:latin typeface="Commissioner Light"/>
                  <a:ea typeface="Commissioner Light"/>
                  <a:cs typeface="Commissioner Light"/>
                  <a:sym typeface="Commissioner Light"/>
                </a:endParaRPr>
              </a:p>
            </p:txBody>
          </p:sp>
        </p:grpSp>
        <p:cxnSp>
          <p:nvCxnSpPr>
            <p:cNvPr id="1533" name="Google Shape;1533;g287a4f6ba69_0_386"/>
            <p:cNvCxnSpPr>
              <a:stCxn id="1518" idx="6"/>
              <a:endCxn id="1522" idx="2"/>
            </p:cNvCxnSpPr>
            <p:nvPr/>
          </p:nvCxnSpPr>
          <p:spPr>
            <a:xfrm>
              <a:off x="1173177" y="2311195"/>
              <a:ext cx="594600" cy="17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4" name="Google Shape;1534;g287a4f6ba69_0_386"/>
            <p:cNvCxnSpPr>
              <a:stCxn id="1519" idx="6"/>
              <a:endCxn id="1523" idx="2"/>
            </p:cNvCxnSpPr>
            <p:nvPr/>
          </p:nvCxnSpPr>
          <p:spPr>
            <a:xfrm>
              <a:off x="1173177" y="2715011"/>
              <a:ext cx="594600" cy="25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5" name="Google Shape;1535;g287a4f6ba69_0_386"/>
            <p:cNvCxnSpPr>
              <a:stCxn id="1520" idx="6"/>
              <a:endCxn id="1523" idx="2"/>
            </p:cNvCxnSpPr>
            <p:nvPr/>
          </p:nvCxnSpPr>
          <p:spPr>
            <a:xfrm flipH="1" rot="10800000">
              <a:off x="1173177" y="2966539"/>
              <a:ext cx="594600" cy="2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6" name="Google Shape;1536;g287a4f6ba69_0_386"/>
            <p:cNvCxnSpPr>
              <a:stCxn id="1521" idx="6"/>
              <a:endCxn id="1524" idx="2"/>
            </p:cNvCxnSpPr>
            <p:nvPr/>
          </p:nvCxnSpPr>
          <p:spPr>
            <a:xfrm flipH="1" rot="10800000">
              <a:off x="1173177" y="3449668"/>
              <a:ext cx="5946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7" name="Google Shape;1537;g287a4f6ba69_0_386"/>
            <p:cNvCxnSpPr>
              <a:stCxn id="1525" idx="6"/>
              <a:endCxn id="1528" idx="2"/>
            </p:cNvCxnSpPr>
            <p:nvPr/>
          </p:nvCxnSpPr>
          <p:spPr>
            <a:xfrm>
              <a:off x="3002813" y="2483221"/>
              <a:ext cx="5223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8" name="Google Shape;1538;g287a4f6ba69_0_386"/>
            <p:cNvCxnSpPr>
              <a:stCxn id="1527" idx="6"/>
              <a:endCxn id="1529" idx="2"/>
            </p:cNvCxnSpPr>
            <p:nvPr/>
          </p:nvCxnSpPr>
          <p:spPr>
            <a:xfrm flipH="1" rot="10800000">
              <a:off x="3002799" y="3182874"/>
              <a:ext cx="5169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9" name="Google Shape;1539;g287a4f6ba69_0_386"/>
            <p:cNvCxnSpPr>
              <a:stCxn id="1526" idx="6"/>
              <a:endCxn id="1529" idx="2"/>
            </p:cNvCxnSpPr>
            <p:nvPr/>
          </p:nvCxnSpPr>
          <p:spPr>
            <a:xfrm>
              <a:off x="3002813" y="2946801"/>
              <a:ext cx="516900" cy="236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0" name="Google Shape;1540;g287a4f6ba69_0_386"/>
            <p:cNvCxnSpPr>
              <a:stCxn id="1526" idx="6"/>
              <a:endCxn id="1528" idx="2"/>
            </p:cNvCxnSpPr>
            <p:nvPr/>
          </p:nvCxnSpPr>
          <p:spPr>
            <a:xfrm flipH="1" rot="10800000">
              <a:off x="3002813" y="2714901"/>
              <a:ext cx="522300" cy="231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1" name="Google Shape;1541;g287a4f6ba69_0_386"/>
            <p:cNvCxnSpPr>
              <a:stCxn id="1525" idx="6"/>
              <a:endCxn id="1529" idx="2"/>
            </p:cNvCxnSpPr>
            <p:nvPr/>
          </p:nvCxnSpPr>
          <p:spPr>
            <a:xfrm>
              <a:off x="3002813" y="2483221"/>
              <a:ext cx="5169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g287a4f6ba69_0_386"/>
            <p:cNvCxnSpPr>
              <a:stCxn id="1527" idx="6"/>
              <a:endCxn id="1528" idx="2"/>
            </p:cNvCxnSpPr>
            <p:nvPr/>
          </p:nvCxnSpPr>
          <p:spPr>
            <a:xfrm flipH="1" rot="10800000">
              <a:off x="3002799" y="2714874"/>
              <a:ext cx="5223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3" name="Google Shape;1543;g287a4f6ba69_0_386"/>
            <p:cNvCxnSpPr>
              <a:stCxn id="1519" idx="6"/>
              <a:endCxn id="1522" idx="2"/>
            </p:cNvCxnSpPr>
            <p:nvPr/>
          </p:nvCxnSpPr>
          <p:spPr>
            <a:xfrm flipH="1" rot="10800000">
              <a:off x="1173177" y="2483111"/>
              <a:ext cx="594600" cy="23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4" name="Google Shape;1544;g287a4f6ba69_0_386"/>
            <p:cNvCxnSpPr>
              <a:stCxn id="1518" idx="6"/>
              <a:endCxn id="1523" idx="2"/>
            </p:cNvCxnSpPr>
            <p:nvPr/>
          </p:nvCxnSpPr>
          <p:spPr>
            <a:xfrm>
              <a:off x="1173177" y="2311195"/>
              <a:ext cx="594600" cy="65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5" name="Google Shape;1545;g287a4f6ba69_0_386"/>
            <p:cNvCxnSpPr>
              <a:stCxn id="1518" idx="6"/>
              <a:endCxn id="1524" idx="2"/>
            </p:cNvCxnSpPr>
            <p:nvPr/>
          </p:nvCxnSpPr>
          <p:spPr>
            <a:xfrm>
              <a:off x="1173177" y="2311195"/>
              <a:ext cx="594600" cy="113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6" name="Google Shape;1546;g287a4f6ba69_0_386"/>
            <p:cNvCxnSpPr>
              <a:stCxn id="1520" idx="6"/>
              <a:endCxn id="1522" idx="2"/>
            </p:cNvCxnSpPr>
            <p:nvPr/>
          </p:nvCxnSpPr>
          <p:spPr>
            <a:xfrm flipH="1" rot="10800000">
              <a:off x="1173177" y="2483239"/>
              <a:ext cx="594600" cy="6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7" name="Google Shape;1547;g287a4f6ba69_0_386"/>
            <p:cNvCxnSpPr>
              <a:stCxn id="1519" idx="6"/>
              <a:endCxn id="1524" idx="2"/>
            </p:cNvCxnSpPr>
            <p:nvPr/>
          </p:nvCxnSpPr>
          <p:spPr>
            <a:xfrm>
              <a:off x="1173177" y="2715011"/>
              <a:ext cx="594600" cy="734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8" name="Google Shape;1548;g287a4f6ba69_0_386"/>
            <p:cNvCxnSpPr>
              <a:stCxn id="1520" idx="6"/>
              <a:endCxn id="1524" idx="2"/>
            </p:cNvCxnSpPr>
            <p:nvPr/>
          </p:nvCxnSpPr>
          <p:spPr>
            <a:xfrm>
              <a:off x="1173177" y="3182839"/>
              <a:ext cx="594600" cy="2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g287a4f6ba69_0_386"/>
            <p:cNvCxnSpPr>
              <a:stCxn id="1521" idx="6"/>
              <a:endCxn id="1523" idx="2"/>
            </p:cNvCxnSpPr>
            <p:nvPr/>
          </p:nvCxnSpPr>
          <p:spPr>
            <a:xfrm flipH="1" rot="10800000">
              <a:off x="1173177" y="2966368"/>
              <a:ext cx="594600" cy="684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0" name="Google Shape;1550;g287a4f6ba69_0_386"/>
            <p:cNvCxnSpPr>
              <a:stCxn id="1521" idx="6"/>
              <a:endCxn id="1522" idx="2"/>
            </p:cNvCxnSpPr>
            <p:nvPr/>
          </p:nvCxnSpPr>
          <p:spPr>
            <a:xfrm flipH="1" rot="10800000">
              <a:off x="1173177" y="2483368"/>
              <a:ext cx="594600" cy="116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1" name="Google Shape;1551;g287a4f6ba69_0_386"/>
            <p:cNvCxnSpPr/>
            <p:nvPr/>
          </p:nvCxnSpPr>
          <p:spPr>
            <a:xfrm flipH="1" rot="10800000">
              <a:off x="2007373" y="2478721"/>
              <a:ext cx="1527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2" name="Google Shape;1552;g287a4f6ba69_0_386"/>
            <p:cNvCxnSpPr>
              <a:stCxn id="1523" idx="6"/>
              <a:endCxn id="1531" idx="1"/>
            </p:cNvCxnSpPr>
            <p:nvPr/>
          </p:nvCxnSpPr>
          <p:spPr>
            <a:xfrm flipH="1" rot="10800000">
              <a:off x="2007373" y="2889598"/>
              <a:ext cx="168000" cy="7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g287a4f6ba69_0_386"/>
            <p:cNvCxnSpPr>
              <a:stCxn id="1523" idx="6"/>
            </p:cNvCxnSpPr>
            <p:nvPr/>
          </p:nvCxnSpPr>
          <p:spPr>
            <a:xfrm>
              <a:off x="2007373" y="2966398"/>
              <a:ext cx="284400" cy="26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g287a4f6ba69_0_386"/>
            <p:cNvCxnSpPr>
              <a:stCxn id="1522" idx="6"/>
            </p:cNvCxnSpPr>
            <p:nvPr/>
          </p:nvCxnSpPr>
          <p:spPr>
            <a:xfrm>
              <a:off x="2007373" y="2483221"/>
              <a:ext cx="289200" cy="317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g287a4f6ba69_0_386"/>
            <p:cNvCxnSpPr>
              <a:stCxn id="1523" idx="6"/>
            </p:cNvCxnSpPr>
            <p:nvPr/>
          </p:nvCxnSpPr>
          <p:spPr>
            <a:xfrm>
              <a:off x="2007373" y="2966398"/>
              <a:ext cx="146400" cy="49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6" name="Google Shape;1556;g287a4f6ba69_0_386"/>
            <p:cNvCxnSpPr>
              <a:stCxn id="1524" idx="6"/>
            </p:cNvCxnSpPr>
            <p:nvPr/>
          </p:nvCxnSpPr>
          <p:spPr>
            <a:xfrm>
              <a:off x="2007373" y="3449574"/>
              <a:ext cx="156000" cy="8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7" name="Google Shape;1557;g287a4f6ba69_0_386"/>
            <p:cNvCxnSpPr>
              <a:stCxn id="1524" idx="6"/>
            </p:cNvCxnSpPr>
            <p:nvPr/>
          </p:nvCxnSpPr>
          <p:spPr>
            <a:xfrm flipH="1" rot="10800000">
              <a:off x="2007373" y="3058074"/>
              <a:ext cx="246300" cy="39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8" name="Google Shape;1558;g287a4f6ba69_0_386"/>
            <p:cNvCxnSpPr>
              <a:stCxn id="1524" idx="6"/>
            </p:cNvCxnSpPr>
            <p:nvPr/>
          </p:nvCxnSpPr>
          <p:spPr>
            <a:xfrm flipH="1" rot="10800000">
              <a:off x="2007373" y="2562774"/>
              <a:ext cx="265500" cy="88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9" name="Google Shape;1559;g287a4f6ba69_0_386"/>
            <p:cNvCxnSpPr>
              <a:stCxn id="1522" idx="6"/>
            </p:cNvCxnSpPr>
            <p:nvPr/>
          </p:nvCxnSpPr>
          <p:spPr>
            <a:xfrm>
              <a:off x="2007373" y="2483221"/>
              <a:ext cx="270300" cy="8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0" name="Google Shape;1560;g287a4f6ba69_0_386"/>
            <p:cNvCxnSpPr>
              <a:endCxn id="1525" idx="2"/>
            </p:cNvCxnSpPr>
            <p:nvPr/>
          </p:nvCxnSpPr>
          <p:spPr>
            <a:xfrm flipH="1" rot="10800000">
              <a:off x="2582513" y="2483221"/>
              <a:ext cx="180600" cy="1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1" name="Google Shape;1561;g287a4f6ba69_0_386"/>
            <p:cNvCxnSpPr/>
            <p:nvPr/>
          </p:nvCxnSpPr>
          <p:spPr>
            <a:xfrm flipH="1">
              <a:off x="2511200" y="2534300"/>
              <a:ext cx="237900" cy="337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2" name="Google Shape;1562;g287a4f6ba69_0_386"/>
            <p:cNvCxnSpPr/>
            <p:nvPr/>
          </p:nvCxnSpPr>
          <p:spPr>
            <a:xfrm flipH="1">
              <a:off x="2553713" y="2946801"/>
              <a:ext cx="209400" cy="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3" name="Google Shape;1563;g287a4f6ba69_0_386"/>
            <p:cNvCxnSpPr/>
            <p:nvPr/>
          </p:nvCxnSpPr>
          <p:spPr>
            <a:xfrm rot="10800000">
              <a:off x="2563225" y="3439950"/>
              <a:ext cx="219000" cy="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4" name="Google Shape;1564;g287a4f6ba69_0_386"/>
            <p:cNvCxnSpPr/>
            <p:nvPr/>
          </p:nvCxnSpPr>
          <p:spPr>
            <a:xfrm rot="10800000">
              <a:off x="2549150" y="2996225"/>
              <a:ext cx="219000" cy="46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5" name="Google Shape;1565;g287a4f6ba69_0_386"/>
            <p:cNvCxnSpPr/>
            <p:nvPr/>
          </p:nvCxnSpPr>
          <p:spPr>
            <a:xfrm rot="10800000">
              <a:off x="2511099" y="2520174"/>
              <a:ext cx="252000" cy="929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6" name="Google Shape;1566;g287a4f6ba69_0_386"/>
            <p:cNvCxnSpPr/>
            <p:nvPr/>
          </p:nvCxnSpPr>
          <p:spPr>
            <a:xfrm flipH="1">
              <a:off x="2577688" y="2929913"/>
              <a:ext cx="189000" cy="44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7" name="Google Shape;1567;g287a4f6ba69_0_386"/>
            <p:cNvCxnSpPr/>
            <p:nvPr/>
          </p:nvCxnSpPr>
          <p:spPr>
            <a:xfrm flipH="1">
              <a:off x="2536025" y="2548600"/>
              <a:ext cx="222600" cy="87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8" name="Google Shape;1568;g287a4f6ba69_0_386"/>
            <p:cNvSpPr/>
            <p:nvPr/>
          </p:nvSpPr>
          <p:spPr>
            <a:xfrm rot="-5400000">
              <a:off x="4082727" y="2465115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569" name="Google Shape;1569;g287a4f6ba69_0_386"/>
            <p:cNvSpPr txBox="1"/>
            <p:nvPr/>
          </p:nvSpPr>
          <p:spPr>
            <a:xfrm>
              <a:off x="3709131" y="2317825"/>
              <a:ext cx="9942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salida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570" name="Google Shape;1570;g287a4f6ba69_0_386"/>
            <p:cNvSpPr/>
            <p:nvPr/>
          </p:nvSpPr>
          <p:spPr>
            <a:xfrm rot="-5400000">
              <a:off x="1038100" y="1933250"/>
              <a:ext cx="71400" cy="391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  <p:sp>
          <p:nvSpPr>
            <p:cNvPr id="1571" name="Google Shape;1571;g287a4f6ba69_0_386"/>
            <p:cNvSpPr txBox="1"/>
            <p:nvPr/>
          </p:nvSpPr>
          <p:spPr>
            <a:xfrm>
              <a:off x="787475" y="1733550"/>
              <a:ext cx="9186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>
                  <a:latin typeface="Commissioner Light"/>
                  <a:ea typeface="Commissioner Light"/>
                  <a:cs typeface="Commissioner Light"/>
                  <a:sym typeface="Commissioner Light"/>
                </a:rPr>
                <a:t>Capa de entrada</a:t>
              </a:r>
              <a:endParaRPr sz="900">
                <a:latin typeface="Commissioner Light"/>
                <a:ea typeface="Commissioner Light"/>
                <a:cs typeface="Commissioner Light"/>
                <a:sym typeface="Commissioner Light"/>
              </a:endParaRPr>
            </a:p>
          </p:txBody>
        </p:sp>
      </p:grpSp>
      <p:sp>
        <p:nvSpPr>
          <p:cNvPr id="1572" name="Google Shape;1572;g287a4f6ba69_0_386"/>
          <p:cNvSpPr/>
          <p:nvPr/>
        </p:nvSpPr>
        <p:spPr>
          <a:xfrm>
            <a:off x="6655557" y="3237216"/>
            <a:ext cx="236700" cy="244800"/>
          </a:xfrm>
          <a:prstGeom prst="ellipse">
            <a:avLst/>
          </a:prstGeom>
          <a:solidFill>
            <a:srgbClr val="913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cxnSp>
        <p:nvCxnSpPr>
          <p:cNvPr id="1573" name="Google Shape;1573;g287a4f6ba69_0_386"/>
          <p:cNvCxnSpPr>
            <a:stCxn id="1528" idx="6"/>
            <a:endCxn id="1572" idx="2"/>
          </p:cNvCxnSpPr>
          <p:nvPr/>
        </p:nvCxnSpPr>
        <p:spPr>
          <a:xfrm>
            <a:off x="6457239" y="3134444"/>
            <a:ext cx="19830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4" name="Google Shape;1574;g287a4f6ba69_0_386"/>
          <p:cNvCxnSpPr>
            <a:stCxn id="1529" idx="6"/>
            <a:endCxn id="1572" idx="2"/>
          </p:cNvCxnSpPr>
          <p:nvPr/>
        </p:nvCxnSpPr>
        <p:spPr>
          <a:xfrm flipH="1" rot="10800000">
            <a:off x="6452031" y="3359484"/>
            <a:ext cx="2034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g287a4f6ba69_0_386"/>
          <p:cNvCxnSpPr>
            <a:stCxn id="1572" idx="6"/>
          </p:cNvCxnSpPr>
          <p:nvPr/>
        </p:nvCxnSpPr>
        <p:spPr>
          <a:xfrm>
            <a:off x="6892257" y="3359616"/>
            <a:ext cx="3363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6" name="Google Shape;1576;g287a4f6ba69_0_386"/>
          <p:cNvCxnSpPr/>
          <p:nvPr/>
        </p:nvCxnSpPr>
        <p:spPr>
          <a:xfrm>
            <a:off x="1883899" y="1830045"/>
            <a:ext cx="6222600" cy="381000"/>
          </a:xfrm>
          <a:prstGeom prst="bentConnector2">
            <a:avLst/>
          </a:prstGeom>
          <a:noFill/>
          <a:ln cap="flat" cmpd="sng" w="28575">
            <a:solidFill>
              <a:srgbClr val="BFC3C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77" name="Google Shape;1577;g287a4f6ba69_0_386"/>
          <p:cNvSpPr txBox="1"/>
          <p:nvPr>
            <p:ph idx="3" type="title"/>
          </p:nvPr>
        </p:nvSpPr>
        <p:spPr>
          <a:xfrm>
            <a:off x="145650" y="3741175"/>
            <a:ext cx="2767500" cy="127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batch ~ dataset puede llenar toda la memoria de nuestro ordenador. Además dificulta la generalización del modelo.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Convergencia lenta.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batches pequeños: convergencia rápida pero ruidosa.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Recomendable empezar un un batch grande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282a0e1c5a9_0_90"/>
          <p:cNvSpPr/>
          <p:nvPr/>
        </p:nvSpPr>
        <p:spPr>
          <a:xfrm>
            <a:off x="4920175" y="173050"/>
            <a:ext cx="4034100" cy="45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83" name="Google Shape;1583;g282a0e1c5a9_0_90"/>
          <p:cNvSpPr txBox="1"/>
          <p:nvPr>
            <p:ph type="title"/>
          </p:nvPr>
        </p:nvSpPr>
        <p:spPr>
          <a:xfrm>
            <a:off x="518400" y="1296675"/>
            <a:ext cx="3732000" cy="5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>
                <a:latin typeface="Outfit SemiBold"/>
                <a:ea typeface="Outfit SemiBold"/>
                <a:cs typeface="Outfit SemiBold"/>
                <a:sym typeface="Outfit SemiBold"/>
              </a:rPr>
              <a:t>entrenamiento</a:t>
            </a:r>
            <a:r>
              <a:rPr lang="es"/>
              <a:t> del modelo es un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proceso iterativo de ajuste de pesos y sesgos </a:t>
            </a:r>
            <a:r>
              <a:rPr lang="es"/>
              <a:t>de todas las neuronas, para que la salida de la ANN se ajuste lo más posible a nuestro objetivo.</a:t>
            </a:r>
            <a:endParaRPr/>
          </a:p>
        </p:txBody>
      </p:sp>
      <p:sp>
        <p:nvSpPr>
          <p:cNvPr id="1584" name="Google Shape;1584;g282a0e1c5a9_0_90"/>
          <p:cNvSpPr txBox="1"/>
          <p:nvPr>
            <p:ph idx="5" type="title"/>
          </p:nvPr>
        </p:nvSpPr>
        <p:spPr>
          <a:xfrm>
            <a:off x="222700" y="139550"/>
            <a:ext cx="4278900" cy="95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3"/>
                </a:solidFill>
              </a:rPr>
              <a:t>Paso número 2: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 hiper-parámetros y entrenamiento</a:t>
            </a:r>
            <a:endParaRPr/>
          </a:p>
        </p:txBody>
      </p:sp>
      <p:sp>
        <p:nvSpPr>
          <p:cNvPr id="1585" name="Google Shape;1585;g282a0e1c5a9_0_90"/>
          <p:cNvSpPr txBox="1"/>
          <p:nvPr/>
        </p:nvSpPr>
        <p:spPr>
          <a:xfrm>
            <a:off x="5148025" y="392000"/>
            <a:ext cx="36405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accent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Build the model</a:t>
            </a:r>
            <a:endParaRPr sz="1050">
              <a:solidFill>
                <a:schemeClr val="accent3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 = Sequential()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input_dim=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init=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'uniform'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init=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'uniform'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model.add(Dense(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init=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'uniform'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activation=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accent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Compile the model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</a:t>
            </a:r>
            <a:r>
              <a:rPr lang="es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(loss=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'binary_crossentropy'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optimizer=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'adam'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metrics=[</a:t>
            </a:r>
            <a:r>
              <a:rPr lang="es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accent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Train the model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model.fit(X, Y, nb_epoch=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batch_size=</a:t>
            </a:r>
            <a:r>
              <a:rPr lang="es" sz="105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6" name="Google Shape;1586;g282a0e1c5a9_0_90"/>
          <p:cNvSpPr txBox="1"/>
          <p:nvPr/>
        </p:nvSpPr>
        <p:spPr>
          <a:xfrm>
            <a:off x="4920175" y="4409650"/>
            <a:ext cx="1491300" cy="32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Snippet de la práctica #1</a:t>
            </a:r>
            <a:endParaRPr sz="900">
              <a:solidFill>
                <a:schemeClr val="lt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87" name="Google Shape;1587;g282a0e1c5a9_0_90"/>
          <p:cNvSpPr/>
          <p:nvPr/>
        </p:nvSpPr>
        <p:spPr>
          <a:xfrm>
            <a:off x="5460475" y="2827325"/>
            <a:ext cx="1750500" cy="266700"/>
          </a:xfrm>
          <a:prstGeom prst="ellipse">
            <a:avLst/>
          </a:prstGeom>
          <a:noFill/>
          <a:ln cap="flat" cmpd="sng" w="1905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88" name="Google Shape;1588;g282a0e1c5a9_0_90"/>
          <p:cNvSpPr/>
          <p:nvPr/>
        </p:nvSpPr>
        <p:spPr>
          <a:xfrm>
            <a:off x="6256125" y="2570400"/>
            <a:ext cx="2327700" cy="345600"/>
          </a:xfrm>
          <a:prstGeom prst="ellipse">
            <a:avLst/>
          </a:prstGeom>
          <a:noFill/>
          <a:ln cap="flat" cmpd="sng" w="1905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89" name="Google Shape;1589;g282a0e1c5a9_0_90"/>
          <p:cNvSpPr/>
          <p:nvPr/>
        </p:nvSpPr>
        <p:spPr>
          <a:xfrm>
            <a:off x="6406375" y="3667475"/>
            <a:ext cx="1123800" cy="323100"/>
          </a:xfrm>
          <a:prstGeom prst="ellipse">
            <a:avLst/>
          </a:prstGeom>
          <a:noFill/>
          <a:ln cap="flat" cmpd="sng" w="1905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90" name="Google Shape;1590;g282a0e1c5a9_0_90"/>
          <p:cNvSpPr/>
          <p:nvPr/>
        </p:nvSpPr>
        <p:spPr>
          <a:xfrm>
            <a:off x="5604025" y="3862175"/>
            <a:ext cx="1347600" cy="385800"/>
          </a:xfrm>
          <a:prstGeom prst="ellipse">
            <a:avLst/>
          </a:prstGeom>
          <a:noFill/>
          <a:ln cap="flat" cmpd="sng" w="1905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591" name="Google Shape;1591;g282a0e1c5a9_0_90"/>
          <p:cNvSpPr txBox="1"/>
          <p:nvPr>
            <p:ph idx="2" type="title"/>
          </p:nvPr>
        </p:nvSpPr>
        <p:spPr>
          <a:xfrm>
            <a:off x="838850" y="2144975"/>
            <a:ext cx="2590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Épocas: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 </a:t>
            </a:r>
            <a:r>
              <a:rPr lang="es"/>
              <a:t>número de iteraciones.</a:t>
            </a:r>
            <a:endParaRPr/>
          </a:p>
        </p:txBody>
      </p:sp>
      <p:sp>
        <p:nvSpPr>
          <p:cNvPr id="1592" name="Google Shape;1592;g282a0e1c5a9_0_90"/>
          <p:cNvSpPr txBox="1"/>
          <p:nvPr>
            <p:ph idx="3" type="title"/>
          </p:nvPr>
        </p:nvSpPr>
        <p:spPr>
          <a:xfrm>
            <a:off x="838775" y="2582400"/>
            <a:ext cx="3154800" cy="3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Batches:</a:t>
            </a:r>
            <a:r>
              <a:rPr lang="es"/>
              <a:t> No se suele procesar todo el dataset en cada época. División en n subconjuntos o batches.</a:t>
            </a:r>
            <a:endParaRPr/>
          </a:p>
        </p:txBody>
      </p:sp>
      <p:sp>
        <p:nvSpPr>
          <p:cNvPr id="1593" name="Google Shape;1593;g282a0e1c5a9_0_90"/>
          <p:cNvSpPr txBox="1"/>
          <p:nvPr>
            <p:ph idx="4" type="title"/>
          </p:nvPr>
        </p:nvSpPr>
        <p:spPr>
          <a:xfrm>
            <a:off x="838827" y="3174375"/>
            <a:ext cx="3046500" cy="3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Optimizador</a:t>
            </a:r>
            <a:r>
              <a:rPr lang="es"/>
              <a:t>: método para ajustar los pesos. Ej: </a:t>
            </a:r>
            <a:r>
              <a:rPr lang="es">
                <a:latin typeface="Commissioner Medium"/>
                <a:ea typeface="Commissioner Medium"/>
                <a:cs typeface="Commissioner Medium"/>
                <a:sym typeface="Commissioner Medium"/>
              </a:rPr>
              <a:t>Adam</a:t>
            </a:r>
            <a:r>
              <a:rPr lang="es"/>
              <a:t>, SGD.</a:t>
            </a:r>
            <a:endParaRPr/>
          </a:p>
        </p:txBody>
      </p:sp>
      <p:sp>
        <p:nvSpPr>
          <p:cNvPr id="1594" name="Google Shape;1594;g282a0e1c5a9_0_90"/>
          <p:cNvSpPr txBox="1"/>
          <p:nvPr>
            <p:ph idx="4" type="title"/>
          </p:nvPr>
        </p:nvSpPr>
        <p:spPr>
          <a:xfrm>
            <a:off x="838900" y="3809480"/>
            <a:ext cx="3046500" cy="7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Función de pérdida:</a:t>
            </a:r>
            <a:r>
              <a:rPr lang="es"/>
              <a:t> nos indica cuánto nos hemos equivocado con nuestras predicciones. Ej:  Binary Cross-Entropy</a:t>
            </a:r>
            <a:endParaRPr>
              <a:solidFill>
                <a:srgbClr val="913DFF"/>
              </a:solidFill>
              <a:latin typeface="Commissioner Medium"/>
              <a:ea typeface="Commissioner Medium"/>
              <a:cs typeface="Commissioner Medium"/>
              <a:sym typeface="Commission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282f2869dc8_0_354"/>
          <p:cNvSpPr txBox="1"/>
          <p:nvPr>
            <p:ph type="title"/>
          </p:nvPr>
        </p:nvSpPr>
        <p:spPr>
          <a:xfrm>
            <a:off x="518400" y="2571750"/>
            <a:ext cx="4254600" cy="17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00">
                <a:latin typeface="Outfit Light"/>
                <a:ea typeface="Outfit Light"/>
                <a:cs typeface="Outfit Light"/>
                <a:sym typeface="Outfit Light"/>
              </a:rPr>
              <a:t>Entrenamiento</a:t>
            </a:r>
            <a:r>
              <a:rPr i="1" lang="es" sz="2200">
                <a:latin typeface="Outfit Light"/>
                <a:ea typeface="Outfit Light"/>
                <a:cs typeface="Outfit Light"/>
                <a:sym typeface="Outfit Light"/>
              </a:rPr>
              <a:t> de una red neuronal para la clasificación de caras de actores.</a:t>
            </a:r>
            <a:endParaRPr/>
          </a:p>
        </p:txBody>
      </p:sp>
      <p:sp>
        <p:nvSpPr>
          <p:cNvPr id="1600" name="Google Shape;1600;g282f2869dc8_0_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01" name="Google Shape;1601;g282f2869dc8_0_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700" y="410646"/>
            <a:ext cx="3683949" cy="265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g282f2869dc8_0_354"/>
          <p:cNvPicPr preferRelativeResize="0"/>
          <p:nvPr/>
        </p:nvPicPr>
        <p:blipFill rotWithShape="1">
          <a:blip r:embed="rId4">
            <a:alphaModFix/>
          </a:blip>
          <a:srcRect b="3721" l="1613" r="51062" t="2531"/>
          <a:stretch/>
        </p:blipFill>
        <p:spPr>
          <a:xfrm>
            <a:off x="3485275" y="361950"/>
            <a:ext cx="1520699" cy="22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2a0e1c5a9_0_184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de trabajo</a:t>
            </a:r>
            <a:endParaRPr/>
          </a:p>
        </p:txBody>
      </p:sp>
      <p:sp>
        <p:nvSpPr>
          <p:cNvPr id="1608" name="Google Shape;1608;g282a0e1c5a9_0_184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1609" name="Google Shape;1609;g282a0e1c5a9_0_184"/>
          <p:cNvSpPr txBox="1"/>
          <p:nvPr>
            <p:ph idx="3" type="title"/>
          </p:nvPr>
        </p:nvSpPr>
        <p:spPr>
          <a:xfrm>
            <a:off x="4658850" y="3600000"/>
            <a:ext cx="18954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</a:t>
            </a:r>
            <a:endParaRPr/>
          </a:p>
        </p:txBody>
      </p:sp>
      <p:sp>
        <p:nvSpPr>
          <p:cNvPr id="1610" name="Google Shape;1610;g282a0e1c5a9_0_184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de entrenamiento</a:t>
            </a:r>
            <a:endParaRPr/>
          </a:p>
        </p:txBody>
      </p:sp>
      <p:sp>
        <p:nvSpPr>
          <p:cNvPr id="1611" name="Google Shape;1611;g282a0e1c5a9_0_184"/>
          <p:cNvSpPr txBox="1"/>
          <p:nvPr>
            <p:ph idx="7" type="title"/>
          </p:nvPr>
        </p:nvSpPr>
        <p:spPr>
          <a:xfrm>
            <a:off x="4658925" y="4021625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VGG16</a:t>
            </a:r>
            <a:endParaRPr/>
          </a:p>
        </p:txBody>
      </p:sp>
      <p:sp>
        <p:nvSpPr>
          <p:cNvPr id="1612" name="Google Shape;1612;g282a0e1c5a9_0_184"/>
          <p:cNvSpPr txBox="1"/>
          <p:nvPr>
            <p:ph idx="8" type="title"/>
          </p:nvPr>
        </p:nvSpPr>
        <p:spPr>
          <a:xfrm>
            <a:off x="6728225" y="4017750"/>
            <a:ext cx="18972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Épocas, optimizador, función de pérdida, batch size.</a:t>
            </a:r>
            <a:endParaRPr sz="1000"/>
          </a:p>
        </p:txBody>
      </p:sp>
      <p:sp>
        <p:nvSpPr>
          <p:cNvPr id="1613" name="Google Shape;1613;g282a0e1c5a9_0_184"/>
          <p:cNvSpPr txBox="1"/>
          <p:nvPr>
            <p:ph idx="16" type="title"/>
          </p:nvPr>
        </p:nvSpPr>
        <p:spPr>
          <a:xfrm>
            <a:off x="518400" y="342000"/>
            <a:ext cx="8107200" cy="4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Entrenamiento de un modelo de predicción de diabetes</a:t>
            </a:r>
            <a:endParaRPr/>
          </a:p>
        </p:txBody>
      </p:sp>
      <p:sp>
        <p:nvSpPr>
          <p:cNvPr id="1614" name="Google Shape;1614;g282a0e1c5a9_0_184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5" name="Google Shape;1615;g282a0e1c5a9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41" y="1540550"/>
            <a:ext cx="1817709" cy="5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g282a0e1c5a9_0_184"/>
          <p:cNvPicPr preferRelativeResize="0"/>
          <p:nvPr/>
        </p:nvPicPr>
        <p:blipFill rotWithShape="1">
          <a:blip r:embed="rId5">
            <a:alphaModFix/>
          </a:blip>
          <a:srcRect b="24396" l="5613" r="9460" t="21255"/>
          <a:stretch/>
        </p:blipFill>
        <p:spPr>
          <a:xfrm>
            <a:off x="522725" y="2112275"/>
            <a:ext cx="1897200" cy="5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g282a0e1c5a9_0_184"/>
          <p:cNvPicPr preferRelativeResize="0"/>
          <p:nvPr/>
        </p:nvPicPr>
        <p:blipFill rotWithShape="1">
          <a:blip r:embed="rId6">
            <a:alphaModFix/>
          </a:blip>
          <a:srcRect b="22369" l="4222" r="5353" t="22247"/>
          <a:stretch/>
        </p:blipFill>
        <p:spPr>
          <a:xfrm>
            <a:off x="1122612" y="2620250"/>
            <a:ext cx="697425" cy="4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g282a0e1c5a9_0_184"/>
          <p:cNvPicPr preferRelativeResize="0"/>
          <p:nvPr/>
        </p:nvPicPr>
        <p:blipFill rotWithShape="1">
          <a:blip r:embed="rId7">
            <a:alphaModFix/>
          </a:blip>
          <a:srcRect b="0" l="0" r="32414" t="0"/>
          <a:stretch/>
        </p:blipFill>
        <p:spPr>
          <a:xfrm>
            <a:off x="2587625" y="1519250"/>
            <a:ext cx="1897200" cy="15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g282a0e1c5a9_0_184"/>
          <p:cNvPicPr preferRelativeResize="0"/>
          <p:nvPr/>
        </p:nvPicPr>
        <p:blipFill rotWithShape="1">
          <a:blip r:embed="rId8">
            <a:alphaModFix/>
          </a:blip>
          <a:srcRect b="0" l="11173" r="10744" t="0"/>
          <a:stretch/>
        </p:blipFill>
        <p:spPr>
          <a:xfrm>
            <a:off x="6729200" y="1550325"/>
            <a:ext cx="1895400" cy="15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g282a0e1c5a9_0_184"/>
          <p:cNvSpPr txBox="1"/>
          <p:nvPr>
            <p:ph idx="5" type="title"/>
          </p:nvPr>
        </p:nvSpPr>
        <p:spPr>
          <a:xfrm>
            <a:off x="2589625" y="4017750"/>
            <a:ext cx="19149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9"/>
              </a:rPr>
              <a:t>Celebrity Face Image Dataset</a:t>
            </a:r>
            <a:r>
              <a:rPr lang="es"/>
              <a:t>. 17 actores y actrices, 100 imágenes de cada uno.</a:t>
            </a:r>
            <a:endParaRPr/>
          </a:p>
        </p:txBody>
      </p:sp>
      <p:sp>
        <p:nvSpPr>
          <p:cNvPr id="1621" name="Google Shape;1621;g282a0e1c5a9_0_184"/>
          <p:cNvSpPr txBox="1"/>
          <p:nvPr>
            <p:ph idx="6" type="title"/>
          </p:nvPr>
        </p:nvSpPr>
        <p:spPr>
          <a:xfrm>
            <a:off x="520325" y="401775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10"/>
              </a:rPr>
              <a:t>Keras</a:t>
            </a:r>
            <a:r>
              <a:rPr lang="es"/>
              <a:t>, python y google colab.</a:t>
            </a:r>
            <a:endParaRPr/>
          </a:p>
        </p:txBody>
      </p:sp>
      <p:pic>
        <p:nvPicPr>
          <p:cNvPr id="1622" name="Google Shape;1622;g282a0e1c5a9_0_1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52513" y="2137201"/>
            <a:ext cx="1844791" cy="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82a0e1c5a9_0_297"/>
          <p:cNvSpPr/>
          <p:nvPr/>
        </p:nvSpPr>
        <p:spPr>
          <a:xfrm>
            <a:off x="0" y="7200"/>
            <a:ext cx="2319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28" name="Google Shape;1628;g282a0e1c5a9_0_297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29" name="Google Shape;1629;g282a0e1c5a9_0_297"/>
          <p:cNvPicPr preferRelativeResize="0"/>
          <p:nvPr/>
        </p:nvPicPr>
        <p:blipFill rotWithShape="1">
          <a:blip r:embed="rId3">
            <a:alphaModFix/>
          </a:blip>
          <a:srcRect b="0" l="0" r="0" t="20685"/>
          <a:stretch/>
        </p:blipFill>
        <p:spPr>
          <a:xfrm>
            <a:off x="3532800" y="1649848"/>
            <a:ext cx="5015301" cy="9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g282a0e1c5a9_0_297"/>
          <p:cNvSpPr txBox="1"/>
          <p:nvPr/>
        </p:nvSpPr>
        <p:spPr>
          <a:xfrm>
            <a:off x="594250" y="115425"/>
            <a:ext cx="161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Catálogo de capas de Keras</a:t>
            </a:r>
            <a:endParaRPr sz="1500">
              <a:solidFill>
                <a:srgbClr val="913D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31" name="Google Shape;1631;g282a0e1c5a9_0_297"/>
          <p:cNvPicPr preferRelativeResize="0"/>
          <p:nvPr/>
        </p:nvPicPr>
        <p:blipFill rotWithShape="1">
          <a:blip r:embed="rId5">
            <a:alphaModFix/>
          </a:blip>
          <a:srcRect b="0" l="0" r="70912" t="0"/>
          <a:stretch/>
        </p:blipFill>
        <p:spPr>
          <a:xfrm>
            <a:off x="105050" y="115425"/>
            <a:ext cx="453175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g282a0e1c5a9_0_297"/>
          <p:cNvSpPr txBox="1"/>
          <p:nvPr/>
        </p:nvSpPr>
        <p:spPr>
          <a:xfrm>
            <a:off x="138600" y="607825"/>
            <a:ext cx="20784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object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Activation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DepthwiseConv2D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Conv3DTranspose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Pooling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FF0000"/>
                </a:solidFill>
                <a:uFill>
                  <a:noFill/>
                </a:uFill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GlobalMaxPooling1D layer</a:t>
            </a:r>
            <a:endParaRPr sz="15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Reshaping layers</a:t>
            </a:r>
            <a:endParaRPr b="1" sz="130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Flatten layer</a:t>
            </a:r>
            <a:endParaRPr b="1" sz="750" u="sng">
              <a:solidFill>
                <a:srgbClr val="FF0000"/>
              </a:solidFill>
            </a:endParaRPr>
          </a:p>
        </p:txBody>
      </p:sp>
      <p:cxnSp>
        <p:nvCxnSpPr>
          <p:cNvPr id="1633" name="Google Shape;1633;g282a0e1c5a9_0_297"/>
          <p:cNvCxnSpPr/>
          <p:nvPr/>
        </p:nvCxnSpPr>
        <p:spPr>
          <a:xfrm rot="10800000">
            <a:off x="1356525" y="11094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4" name="Google Shape;1634;g282a0e1c5a9_0_297"/>
          <p:cNvCxnSpPr/>
          <p:nvPr/>
        </p:nvCxnSpPr>
        <p:spPr>
          <a:xfrm rot="10800000">
            <a:off x="1415275" y="20109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5" name="Google Shape;1635;g282a0e1c5a9_0_297"/>
          <p:cNvCxnSpPr/>
          <p:nvPr/>
        </p:nvCxnSpPr>
        <p:spPr>
          <a:xfrm rot="10800000">
            <a:off x="1639700" y="35465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6" name="Google Shape;1636;g282a0e1c5a9_0_297"/>
          <p:cNvCxnSpPr/>
          <p:nvPr/>
        </p:nvCxnSpPr>
        <p:spPr>
          <a:xfrm rot="10800000">
            <a:off x="1308225" y="4839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7" name="Google Shape;1637;g282a0e1c5a9_0_297"/>
          <p:cNvPicPr preferRelativeResize="0"/>
          <p:nvPr/>
        </p:nvPicPr>
        <p:blipFill rotWithShape="1">
          <a:blip r:embed="rId32">
            <a:alphaModFix/>
          </a:blip>
          <a:srcRect b="8003" l="14076" r="26604" t="0"/>
          <a:stretch/>
        </p:blipFill>
        <p:spPr>
          <a:xfrm>
            <a:off x="2445099" y="1536700"/>
            <a:ext cx="1087689" cy="1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g282a0e1c5a9_0_297"/>
          <p:cNvSpPr txBox="1"/>
          <p:nvPr/>
        </p:nvSpPr>
        <p:spPr>
          <a:xfrm>
            <a:off x="8459100" y="1865050"/>
            <a:ext cx="68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“kate winslet”</a:t>
            </a:r>
            <a:endParaRPr sz="10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39" name="Google Shape;1639;g282a0e1c5a9_0_297"/>
          <p:cNvSpPr txBox="1"/>
          <p:nvPr>
            <p:ph idx="4294967295" type="title"/>
          </p:nvPr>
        </p:nvSpPr>
        <p:spPr>
          <a:xfrm>
            <a:off x="2319600" y="237250"/>
            <a:ext cx="6824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Construcción de la red neuronal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utfit ExtraLight"/>
                <a:ea typeface="Outfit ExtraLight"/>
                <a:cs typeface="Outfit ExtraLight"/>
                <a:sym typeface="Outfit ExtraLight"/>
              </a:rPr>
              <a:t>arquitectura: VGG16</a:t>
            </a:r>
            <a:endParaRPr sz="23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  <p:pic>
        <p:nvPicPr>
          <p:cNvPr id="1640" name="Google Shape;1640;g282a0e1c5a9_0_297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5707776" y="3128100"/>
            <a:ext cx="2447274" cy="160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g282a0e1c5a9_0_297"/>
          <p:cNvSpPr txBox="1"/>
          <p:nvPr/>
        </p:nvSpPr>
        <p:spPr>
          <a:xfrm>
            <a:off x="3925663" y="2743200"/>
            <a:ext cx="112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13D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Antes (1D):</a:t>
            </a:r>
            <a:endParaRPr sz="1300">
              <a:solidFill>
                <a:srgbClr val="913DFF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642" name="Google Shape;1642;g282a0e1c5a9_0_297"/>
          <p:cNvSpPr txBox="1"/>
          <p:nvPr/>
        </p:nvSpPr>
        <p:spPr>
          <a:xfrm>
            <a:off x="6295363" y="2743200"/>
            <a:ext cx="112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13D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Ahora (2D)</a:t>
            </a:r>
            <a:r>
              <a:rPr lang="es" sz="1300">
                <a:solidFill>
                  <a:srgbClr val="913DFF"/>
                </a:solidFill>
                <a:latin typeface="Commissioner SemiBold"/>
                <a:ea typeface="Commissioner SemiBold"/>
                <a:cs typeface="Commissioner SemiBold"/>
                <a:sym typeface="Commissioner SemiBold"/>
              </a:rPr>
              <a:t>:</a:t>
            </a:r>
            <a:endParaRPr sz="1300">
              <a:solidFill>
                <a:srgbClr val="913DFF"/>
              </a:solidFill>
              <a:latin typeface="Commissioner SemiBold"/>
              <a:ea typeface="Commissioner SemiBold"/>
              <a:cs typeface="Commissioner SemiBold"/>
              <a:sym typeface="Commissioner SemiBold"/>
            </a:endParaRPr>
          </a:p>
        </p:txBody>
      </p:sp>
      <p:sp>
        <p:nvSpPr>
          <p:cNvPr id="1643" name="Google Shape;1643;g282a0e1c5a9_0_297"/>
          <p:cNvSpPr txBox="1"/>
          <p:nvPr/>
        </p:nvSpPr>
        <p:spPr>
          <a:xfrm>
            <a:off x="4270913" y="3050575"/>
            <a:ext cx="583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( 3,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  4,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  6,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 2.4,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  4,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 0.3,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 5.5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   32)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770616808_1_34"/>
          <p:cNvSpPr txBox="1"/>
          <p:nvPr>
            <p:ph type="title"/>
          </p:nvPr>
        </p:nvSpPr>
        <p:spPr>
          <a:xfrm>
            <a:off x="5176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Entender conceptos básicos de DL</a:t>
            </a:r>
            <a:endParaRPr/>
          </a:p>
        </p:txBody>
      </p:sp>
      <p:sp>
        <p:nvSpPr>
          <p:cNvPr id="563" name="Google Shape;563;g24770616808_1_34"/>
          <p:cNvSpPr txBox="1"/>
          <p:nvPr>
            <p:ph idx="2" type="title"/>
          </p:nvPr>
        </p:nvSpPr>
        <p:spPr>
          <a:xfrm>
            <a:off x="2588325" y="36000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Conocimientos prácticos</a:t>
            </a:r>
            <a:endParaRPr/>
          </a:p>
        </p:txBody>
      </p:sp>
      <p:sp>
        <p:nvSpPr>
          <p:cNvPr id="564" name="Google Shape;564;g24770616808_1_34"/>
          <p:cNvSpPr txBox="1"/>
          <p:nvPr>
            <p:ph idx="3" type="title"/>
          </p:nvPr>
        </p:nvSpPr>
        <p:spPr>
          <a:xfrm>
            <a:off x="4658850" y="3600000"/>
            <a:ext cx="18954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Perder el miedo</a:t>
            </a:r>
            <a:endParaRPr/>
          </a:p>
        </p:txBody>
      </p:sp>
      <p:sp>
        <p:nvSpPr>
          <p:cNvPr id="565" name="Google Shape;565;g24770616808_1_34"/>
          <p:cNvSpPr txBox="1"/>
          <p:nvPr>
            <p:ph idx="4" type="title"/>
          </p:nvPr>
        </p:nvSpPr>
        <p:spPr>
          <a:xfrm>
            <a:off x="6728300" y="3600000"/>
            <a:ext cx="18972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Pasar un buen rato</a:t>
            </a:r>
            <a:endParaRPr/>
          </a:p>
        </p:txBody>
      </p:sp>
      <p:sp>
        <p:nvSpPr>
          <p:cNvPr id="566" name="Google Shape;566;g24770616808_1_34"/>
          <p:cNvSpPr txBox="1"/>
          <p:nvPr>
            <p:ph idx="5" type="title"/>
          </p:nvPr>
        </p:nvSpPr>
        <p:spPr>
          <a:xfrm>
            <a:off x="2589625" y="394920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4770616808_1_34"/>
          <p:cNvSpPr txBox="1"/>
          <p:nvPr>
            <p:ph idx="6" type="title"/>
          </p:nvPr>
        </p:nvSpPr>
        <p:spPr>
          <a:xfrm>
            <a:off x="518400" y="394920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4770616808_1_34"/>
          <p:cNvSpPr txBox="1"/>
          <p:nvPr>
            <p:ph idx="7" type="title"/>
          </p:nvPr>
        </p:nvSpPr>
        <p:spPr>
          <a:xfrm>
            <a:off x="4658925" y="394920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4770616808_1_34"/>
          <p:cNvSpPr txBox="1"/>
          <p:nvPr>
            <p:ph idx="8" type="title"/>
          </p:nvPr>
        </p:nvSpPr>
        <p:spPr>
          <a:xfrm>
            <a:off x="6728300" y="3949200"/>
            <a:ext cx="18972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4770616808_1_34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podéis esperar de este taller</a:t>
            </a:r>
            <a:endParaRPr/>
          </a:p>
        </p:txBody>
      </p:sp>
      <p:sp>
        <p:nvSpPr>
          <p:cNvPr id="571" name="Google Shape;571;g24770616808_1_34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4770616808_1_34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g24770616808_1_34"/>
          <p:cNvPicPr preferRelativeResize="0"/>
          <p:nvPr/>
        </p:nvPicPr>
        <p:blipFill rotWithShape="1">
          <a:blip r:embed="rId3">
            <a:alphaModFix/>
          </a:blip>
          <a:srcRect b="38126" l="0" r="0" t="0"/>
          <a:stretch/>
        </p:blipFill>
        <p:spPr>
          <a:xfrm>
            <a:off x="2588725" y="1509175"/>
            <a:ext cx="1897200" cy="16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4770616808_1_34"/>
          <p:cNvPicPr preferRelativeResize="0"/>
          <p:nvPr/>
        </p:nvPicPr>
        <p:blipFill rotWithShape="1">
          <a:blip r:embed="rId4">
            <a:alphaModFix/>
          </a:blip>
          <a:srcRect b="0" l="33805" r="0" t="0"/>
          <a:stretch/>
        </p:blipFill>
        <p:spPr>
          <a:xfrm>
            <a:off x="6733996" y="1509175"/>
            <a:ext cx="1890899" cy="16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4770616808_1_34"/>
          <p:cNvPicPr preferRelativeResize="0"/>
          <p:nvPr/>
        </p:nvPicPr>
        <p:blipFill rotWithShape="1">
          <a:blip r:embed="rId5">
            <a:alphaModFix/>
          </a:blip>
          <a:srcRect b="0" l="0" r="0" t="8029"/>
          <a:stretch/>
        </p:blipFill>
        <p:spPr>
          <a:xfrm>
            <a:off x="519125" y="1509175"/>
            <a:ext cx="981001" cy="16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4770616808_1_34"/>
          <p:cNvPicPr preferRelativeResize="0"/>
          <p:nvPr/>
        </p:nvPicPr>
        <p:blipFill rotWithShape="1">
          <a:blip r:embed="rId6">
            <a:alphaModFix/>
          </a:blip>
          <a:srcRect b="0" l="34288" r="34756" t="10015"/>
          <a:stretch/>
        </p:blipFill>
        <p:spPr>
          <a:xfrm>
            <a:off x="1438925" y="1516100"/>
            <a:ext cx="980998" cy="16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24770616808_1_34"/>
          <p:cNvSpPr txBox="1"/>
          <p:nvPr/>
        </p:nvSpPr>
        <p:spPr>
          <a:xfrm>
            <a:off x="517625" y="2672100"/>
            <a:ext cx="189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¡Toalhitas para bebés! </a:t>
            </a:r>
            <a:endParaRPr sz="11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¡¡Agora si entendo!!</a:t>
            </a:r>
            <a:endParaRPr sz="11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78" name="Google Shape;578;g24770616808_1_34"/>
          <p:cNvPicPr preferRelativeResize="0"/>
          <p:nvPr/>
        </p:nvPicPr>
        <p:blipFill rotWithShape="1">
          <a:blip r:embed="rId7">
            <a:alphaModFix/>
          </a:blip>
          <a:srcRect b="6375" l="14249" r="16170" t="0"/>
          <a:stretch/>
        </p:blipFill>
        <p:spPr>
          <a:xfrm>
            <a:off x="4664500" y="1495400"/>
            <a:ext cx="1890900" cy="16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82a0e1c5a9_0_211"/>
          <p:cNvSpPr/>
          <p:nvPr/>
        </p:nvSpPr>
        <p:spPr>
          <a:xfrm>
            <a:off x="0" y="7200"/>
            <a:ext cx="2319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49" name="Google Shape;1649;g282a0e1c5a9_0_211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50" name="Google Shape;1650;g282a0e1c5a9_0_211"/>
          <p:cNvPicPr preferRelativeResize="0"/>
          <p:nvPr/>
        </p:nvPicPr>
        <p:blipFill rotWithShape="1">
          <a:blip r:embed="rId3">
            <a:alphaModFix/>
          </a:blip>
          <a:srcRect b="0" l="0" r="0" t="20685"/>
          <a:stretch/>
        </p:blipFill>
        <p:spPr>
          <a:xfrm>
            <a:off x="3532800" y="1649848"/>
            <a:ext cx="5015301" cy="9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g282a0e1c5a9_0_211"/>
          <p:cNvSpPr txBox="1"/>
          <p:nvPr/>
        </p:nvSpPr>
        <p:spPr>
          <a:xfrm>
            <a:off x="594250" y="115425"/>
            <a:ext cx="161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Catálogo de capas de Keras</a:t>
            </a:r>
            <a:endParaRPr sz="1500">
              <a:solidFill>
                <a:srgbClr val="913D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52" name="Google Shape;1652;g282a0e1c5a9_0_211"/>
          <p:cNvPicPr preferRelativeResize="0"/>
          <p:nvPr/>
        </p:nvPicPr>
        <p:blipFill rotWithShape="1">
          <a:blip r:embed="rId5">
            <a:alphaModFix/>
          </a:blip>
          <a:srcRect b="0" l="0" r="70912" t="0"/>
          <a:stretch/>
        </p:blipFill>
        <p:spPr>
          <a:xfrm>
            <a:off x="105050" y="115425"/>
            <a:ext cx="453175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g282a0e1c5a9_0_211"/>
          <p:cNvSpPr txBox="1"/>
          <p:nvPr/>
        </p:nvSpPr>
        <p:spPr>
          <a:xfrm>
            <a:off x="138600" y="607825"/>
            <a:ext cx="20784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object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Activation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DepthwiseConv2D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Conv3DTranspose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Pooling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FF0000"/>
                </a:solidFill>
                <a:uFill>
                  <a:noFill/>
                </a:uFill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GlobalMaxPooling1D layer</a:t>
            </a:r>
            <a:endParaRPr sz="15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Reshaping layers</a:t>
            </a:r>
            <a:endParaRPr b="1" sz="130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Flatten layer</a:t>
            </a:r>
            <a:endParaRPr b="1" sz="750" u="sng">
              <a:solidFill>
                <a:srgbClr val="FF0000"/>
              </a:solidFill>
            </a:endParaRPr>
          </a:p>
        </p:txBody>
      </p:sp>
      <p:cxnSp>
        <p:nvCxnSpPr>
          <p:cNvPr id="1654" name="Google Shape;1654;g282a0e1c5a9_0_211"/>
          <p:cNvCxnSpPr/>
          <p:nvPr/>
        </p:nvCxnSpPr>
        <p:spPr>
          <a:xfrm rot="10800000">
            <a:off x="1356525" y="11094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5" name="Google Shape;1655;g282a0e1c5a9_0_211"/>
          <p:cNvCxnSpPr/>
          <p:nvPr/>
        </p:nvCxnSpPr>
        <p:spPr>
          <a:xfrm rot="10800000">
            <a:off x="1415275" y="20109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6" name="Google Shape;1656;g282a0e1c5a9_0_211"/>
          <p:cNvCxnSpPr/>
          <p:nvPr/>
        </p:nvCxnSpPr>
        <p:spPr>
          <a:xfrm rot="10800000">
            <a:off x="1639700" y="35465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7" name="Google Shape;1657;g282a0e1c5a9_0_211"/>
          <p:cNvCxnSpPr/>
          <p:nvPr/>
        </p:nvCxnSpPr>
        <p:spPr>
          <a:xfrm rot="10800000">
            <a:off x="1308225" y="4839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58" name="Google Shape;1658;g282a0e1c5a9_0_211"/>
          <p:cNvPicPr preferRelativeResize="0"/>
          <p:nvPr/>
        </p:nvPicPr>
        <p:blipFill rotWithShape="1">
          <a:blip r:embed="rId32">
            <a:alphaModFix/>
          </a:blip>
          <a:srcRect b="8003" l="14076" r="26604" t="0"/>
          <a:stretch/>
        </p:blipFill>
        <p:spPr>
          <a:xfrm>
            <a:off x="2445099" y="1536700"/>
            <a:ext cx="1087689" cy="1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g282a0e1c5a9_0_211"/>
          <p:cNvSpPr txBox="1"/>
          <p:nvPr/>
        </p:nvSpPr>
        <p:spPr>
          <a:xfrm>
            <a:off x="8459100" y="1865050"/>
            <a:ext cx="68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</a:t>
            </a: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kate winslet”</a:t>
            </a:r>
            <a:endParaRPr sz="10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60" name="Google Shape;1660;g282a0e1c5a9_0_211"/>
          <p:cNvSpPr txBox="1"/>
          <p:nvPr>
            <p:ph idx="4294967295" type="title"/>
          </p:nvPr>
        </p:nvSpPr>
        <p:spPr>
          <a:xfrm>
            <a:off x="2319600" y="237250"/>
            <a:ext cx="6824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Construcción de la red neuronal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utfit ExtraLight"/>
                <a:ea typeface="Outfit ExtraLight"/>
                <a:cs typeface="Outfit ExtraLight"/>
                <a:sym typeface="Outfit ExtraLight"/>
              </a:rPr>
              <a:t>arquitectura: VGG16</a:t>
            </a:r>
            <a:endParaRPr sz="23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  <p:pic>
        <p:nvPicPr>
          <p:cNvPr id="1661" name="Google Shape;1661;g282a0e1c5a9_0_211"/>
          <p:cNvPicPr preferRelativeResize="0"/>
          <p:nvPr/>
        </p:nvPicPr>
        <p:blipFill rotWithShape="1">
          <a:blip r:embed="rId33">
            <a:alphaModFix/>
          </a:blip>
          <a:srcRect b="13657" l="5994" r="5587" t="13657"/>
          <a:stretch/>
        </p:blipFill>
        <p:spPr>
          <a:xfrm>
            <a:off x="3183226" y="3039850"/>
            <a:ext cx="2209381" cy="18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g282a0e1c5a9_0_211"/>
          <p:cNvSpPr txBox="1"/>
          <p:nvPr/>
        </p:nvSpPr>
        <p:spPr>
          <a:xfrm>
            <a:off x="5739713" y="3168500"/>
            <a:ext cx="28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Capa convolucional:</a:t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El flujo de información de una capa a la siguiente se realiza mediante la convolución de filtros sobre la imagen/mapa de características.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82a0e1c5a9_0_258"/>
          <p:cNvSpPr/>
          <p:nvPr/>
        </p:nvSpPr>
        <p:spPr>
          <a:xfrm>
            <a:off x="0" y="7200"/>
            <a:ext cx="2319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68" name="Google Shape;1668;g282a0e1c5a9_0_258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69" name="Google Shape;1669;g282a0e1c5a9_0_258"/>
          <p:cNvPicPr preferRelativeResize="0"/>
          <p:nvPr/>
        </p:nvPicPr>
        <p:blipFill rotWithShape="1">
          <a:blip r:embed="rId3">
            <a:alphaModFix/>
          </a:blip>
          <a:srcRect b="0" l="0" r="0" t="20685"/>
          <a:stretch/>
        </p:blipFill>
        <p:spPr>
          <a:xfrm>
            <a:off x="3532800" y="1649848"/>
            <a:ext cx="5015301" cy="9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g282a0e1c5a9_0_258"/>
          <p:cNvSpPr txBox="1"/>
          <p:nvPr/>
        </p:nvSpPr>
        <p:spPr>
          <a:xfrm>
            <a:off x="594250" y="115425"/>
            <a:ext cx="161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Catálogo de capas de Keras</a:t>
            </a:r>
            <a:endParaRPr sz="1500">
              <a:solidFill>
                <a:srgbClr val="913D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71" name="Google Shape;1671;g282a0e1c5a9_0_258"/>
          <p:cNvPicPr preferRelativeResize="0"/>
          <p:nvPr/>
        </p:nvPicPr>
        <p:blipFill rotWithShape="1">
          <a:blip r:embed="rId5">
            <a:alphaModFix/>
          </a:blip>
          <a:srcRect b="0" l="0" r="70912" t="0"/>
          <a:stretch/>
        </p:blipFill>
        <p:spPr>
          <a:xfrm>
            <a:off x="105050" y="115425"/>
            <a:ext cx="453175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g282a0e1c5a9_0_258"/>
          <p:cNvSpPr txBox="1"/>
          <p:nvPr/>
        </p:nvSpPr>
        <p:spPr>
          <a:xfrm>
            <a:off x="138600" y="607825"/>
            <a:ext cx="20784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object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Activation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DepthwiseConv2D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Conv3DTranspose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Pooling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FF0000"/>
                </a:solidFill>
                <a:uFill>
                  <a:noFill/>
                </a:uFill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GlobalMaxPooling1D layer</a:t>
            </a:r>
            <a:endParaRPr sz="15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Reshaping layers</a:t>
            </a:r>
            <a:endParaRPr b="1" sz="130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Flatten layer</a:t>
            </a:r>
            <a:endParaRPr b="1" sz="750" u="sng">
              <a:solidFill>
                <a:srgbClr val="FF0000"/>
              </a:solidFill>
            </a:endParaRPr>
          </a:p>
        </p:txBody>
      </p:sp>
      <p:cxnSp>
        <p:nvCxnSpPr>
          <p:cNvPr id="1673" name="Google Shape;1673;g282a0e1c5a9_0_258"/>
          <p:cNvCxnSpPr/>
          <p:nvPr/>
        </p:nvCxnSpPr>
        <p:spPr>
          <a:xfrm rot="10800000">
            <a:off x="1356525" y="11094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4" name="Google Shape;1674;g282a0e1c5a9_0_258"/>
          <p:cNvCxnSpPr/>
          <p:nvPr/>
        </p:nvCxnSpPr>
        <p:spPr>
          <a:xfrm rot="10800000">
            <a:off x="1415275" y="20109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g282a0e1c5a9_0_258"/>
          <p:cNvCxnSpPr/>
          <p:nvPr/>
        </p:nvCxnSpPr>
        <p:spPr>
          <a:xfrm rot="10800000">
            <a:off x="1639700" y="35465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6" name="Google Shape;1676;g282a0e1c5a9_0_258"/>
          <p:cNvCxnSpPr/>
          <p:nvPr/>
        </p:nvCxnSpPr>
        <p:spPr>
          <a:xfrm rot="10800000">
            <a:off x="1308225" y="4839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77" name="Google Shape;1677;g282a0e1c5a9_0_258"/>
          <p:cNvPicPr preferRelativeResize="0"/>
          <p:nvPr/>
        </p:nvPicPr>
        <p:blipFill rotWithShape="1">
          <a:blip r:embed="rId32">
            <a:alphaModFix/>
          </a:blip>
          <a:srcRect b="8003" l="14076" r="26604" t="0"/>
          <a:stretch/>
        </p:blipFill>
        <p:spPr>
          <a:xfrm>
            <a:off x="2445099" y="1536700"/>
            <a:ext cx="1087689" cy="1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g282a0e1c5a9_0_258"/>
          <p:cNvSpPr txBox="1"/>
          <p:nvPr/>
        </p:nvSpPr>
        <p:spPr>
          <a:xfrm>
            <a:off x="8459100" y="1865050"/>
            <a:ext cx="68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“kate winslet”</a:t>
            </a:r>
            <a:endParaRPr sz="10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79" name="Google Shape;1679;g282a0e1c5a9_0_258"/>
          <p:cNvSpPr txBox="1"/>
          <p:nvPr>
            <p:ph idx="4294967295" type="title"/>
          </p:nvPr>
        </p:nvSpPr>
        <p:spPr>
          <a:xfrm>
            <a:off x="2319600" y="237250"/>
            <a:ext cx="6824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Construcción de la red neuronal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utfit ExtraLight"/>
                <a:ea typeface="Outfit ExtraLight"/>
                <a:cs typeface="Outfit ExtraLight"/>
                <a:sym typeface="Outfit ExtraLight"/>
              </a:rPr>
              <a:t>arquitectura: VGG16</a:t>
            </a:r>
            <a:endParaRPr sz="23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  <p:sp>
        <p:nvSpPr>
          <p:cNvPr id="1680" name="Google Shape;1680;g282a0e1c5a9_0_258"/>
          <p:cNvSpPr txBox="1"/>
          <p:nvPr/>
        </p:nvSpPr>
        <p:spPr>
          <a:xfrm>
            <a:off x="5739713" y="3168500"/>
            <a:ext cx="28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Capa de pooling:</a:t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Operación que por lo general se aplica entre dos capas de convolución para reducir el tamaño de las imágenes/mapas de características.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681" name="Google Shape;1681;g282a0e1c5a9_0_25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027500" y="3503688"/>
            <a:ext cx="2004324" cy="8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282a0e1c5a9_0_319"/>
          <p:cNvSpPr/>
          <p:nvPr/>
        </p:nvSpPr>
        <p:spPr>
          <a:xfrm>
            <a:off x="0" y="7200"/>
            <a:ext cx="2319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87" name="Google Shape;1687;g282a0e1c5a9_0_319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88" name="Google Shape;1688;g282a0e1c5a9_0_319"/>
          <p:cNvPicPr preferRelativeResize="0"/>
          <p:nvPr/>
        </p:nvPicPr>
        <p:blipFill rotWithShape="1">
          <a:blip r:embed="rId3">
            <a:alphaModFix/>
          </a:blip>
          <a:srcRect b="0" l="0" r="0" t="20685"/>
          <a:stretch/>
        </p:blipFill>
        <p:spPr>
          <a:xfrm>
            <a:off x="3532800" y="1649848"/>
            <a:ext cx="5015301" cy="9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g282a0e1c5a9_0_319"/>
          <p:cNvSpPr txBox="1"/>
          <p:nvPr/>
        </p:nvSpPr>
        <p:spPr>
          <a:xfrm>
            <a:off x="594250" y="115425"/>
            <a:ext cx="161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Catálogo de capas de Keras</a:t>
            </a:r>
            <a:endParaRPr sz="1500">
              <a:solidFill>
                <a:srgbClr val="913D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90" name="Google Shape;1690;g282a0e1c5a9_0_319"/>
          <p:cNvPicPr preferRelativeResize="0"/>
          <p:nvPr/>
        </p:nvPicPr>
        <p:blipFill rotWithShape="1">
          <a:blip r:embed="rId5">
            <a:alphaModFix/>
          </a:blip>
          <a:srcRect b="0" l="0" r="70912" t="0"/>
          <a:stretch/>
        </p:blipFill>
        <p:spPr>
          <a:xfrm>
            <a:off x="105050" y="115425"/>
            <a:ext cx="453175" cy="4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g282a0e1c5a9_0_319"/>
          <p:cNvSpPr txBox="1"/>
          <p:nvPr/>
        </p:nvSpPr>
        <p:spPr>
          <a:xfrm>
            <a:off x="138600" y="607825"/>
            <a:ext cx="20784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Core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object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Dense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Activation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SeparableConv2D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DepthwiseConv2D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Conv1DTranspose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Conv2DTranspose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Conv3DTranspose layer</a:t>
            </a:r>
            <a:endParaRPr sz="750">
              <a:solidFill>
                <a:srgbClr val="D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Pooling layers</a:t>
            </a:r>
            <a:endParaRPr b="1" sz="90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AveragePooling1D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AveragePooling2D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AveragePooling3D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FF0000"/>
                </a:solidFill>
                <a:uFill>
                  <a:noFill/>
                </a:uFill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GlobalMaxPooling1D layer</a:t>
            </a:r>
            <a:endParaRPr sz="15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D00000"/>
                </a:solidFill>
                <a:uFill>
                  <a:noFill/>
                </a:uFill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Reshaping layers</a:t>
            </a:r>
            <a:endParaRPr b="1" sz="130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Reshape layer</a:t>
            </a:r>
            <a:endParaRPr sz="750">
              <a:solidFill>
                <a:srgbClr val="D00000"/>
              </a:solidFill>
            </a:endParaRPr>
          </a:p>
          <a:p>
            <a:pPr indent="-2762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750"/>
              <a:buChar char="●"/>
            </a:pPr>
            <a:r>
              <a:rPr lang="es" sz="750">
                <a:solidFill>
                  <a:srgbClr val="D00000"/>
                </a:solidFill>
                <a:uFill>
                  <a:noFill/>
                </a:uFill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Flatten layer</a:t>
            </a:r>
            <a:endParaRPr b="1" sz="750" u="sng">
              <a:solidFill>
                <a:srgbClr val="FF0000"/>
              </a:solidFill>
            </a:endParaRPr>
          </a:p>
        </p:txBody>
      </p:sp>
      <p:cxnSp>
        <p:nvCxnSpPr>
          <p:cNvPr id="1692" name="Google Shape;1692;g282a0e1c5a9_0_319"/>
          <p:cNvCxnSpPr/>
          <p:nvPr/>
        </p:nvCxnSpPr>
        <p:spPr>
          <a:xfrm rot="10800000">
            <a:off x="1356525" y="11094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3" name="Google Shape;1693;g282a0e1c5a9_0_319"/>
          <p:cNvCxnSpPr/>
          <p:nvPr/>
        </p:nvCxnSpPr>
        <p:spPr>
          <a:xfrm rot="10800000">
            <a:off x="1415275" y="20109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4" name="Google Shape;1694;g282a0e1c5a9_0_319"/>
          <p:cNvCxnSpPr/>
          <p:nvPr/>
        </p:nvCxnSpPr>
        <p:spPr>
          <a:xfrm rot="10800000">
            <a:off x="1639700" y="3546500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5" name="Google Shape;1695;g282a0e1c5a9_0_319"/>
          <p:cNvCxnSpPr/>
          <p:nvPr/>
        </p:nvCxnSpPr>
        <p:spPr>
          <a:xfrm rot="10800000">
            <a:off x="1308225" y="4839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FF47E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6" name="Google Shape;1696;g282a0e1c5a9_0_319"/>
          <p:cNvPicPr preferRelativeResize="0"/>
          <p:nvPr/>
        </p:nvPicPr>
        <p:blipFill rotWithShape="1">
          <a:blip r:embed="rId32">
            <a:alphaModFix/>
          </a:blip>
          <a:srcRect b="8003" l="14076" r="26604" t="0"/>
          <a:stretch/>
        </p:blipFill>
        <p:spPr>
          <a:xfrm>
            <a:off x="2445099" y="1536700"/>
            <a:ext cx="1087689" cy="1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g282a0e1c5a9_0_319"/>
          <p:cNvSpPr txBox="1"/>
          <p:nvPr/>
        </p:nvSpPr>
        <p:spPr>
          <a:xfrm>
            <a:off x="8459100" y="1865050"/>
            <a:ext cx="68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“kate winslet”</a:t>
            </a:r>
            <a:endParaRPr sz="10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698" name="Google Shape;1698;g282a0e1c5a9_0_319"/>
          <p:cNvSpPr txBox="1"/>
          <p:nvPr>
            <p:ph idx="4294967295" type="title"/>
          </p:nvPr>
        </p:nvSpPr>
        <p:spPr>
          <a:xfrm>
            <a:off x="2319600" y="237250"/>
            <a:ext cx="6824400" cy="7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Construcción de la red neuronal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utfit ExtraLight"/>
                <a:ea typeface="Outfit ExtraLight"/>
                <a:cs typeface="Outfit ExtraLight"/>
                <a:sym typeface="Outfit ExtraLight"/>
              </a:rPr>
              <a:t>arquitectura: VGG16</a:t>
            </a:r>
            <a:endParaRPr sz="23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  <p:sp>
        <p:nvSpPr>
          <p:cNvPr id="1699" name="Google Shape;1699;g282a0e1c5a9_0_319"/>
          <p:cNvSpPr txBox="1"/>
          <p:nvPr/>
        </p:nvSpPr>
        <p:spPr>
          <a:xfrm>
            <a:off x="5739726" y="3168500"/>
            <a:ext cx="30057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Flattening y capa densa:</a:t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Aplana las imágenes 2D en un vector 1D para poder conectar imágenes con capas de neuronas completamente conectadas o densas.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700" name="Google Shape;1700;g282a0e1c5a9_0_319"/>
          <p:cNvPicPr preferRelativeResize="0"/>
          <p:nvPr/>
        </p:nvPicPr>
        <p:blipFill rotWithShape="1">
          <a:blip r:embed="rId33">
            <a:alphaModFix/>
          </a:blip>
          <a:srcRect b="0" l="9475" r="8416" t="0"/>
          <a:stretch/>
        </p:blipFill>
        <p:spPr>
          <a:xfrm>
            <a:off x="2690238" y="3223450"/>
            <a:ext cx="2576250" cy="1500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B2B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282cb69972d_0_35"/>
          <p:cNvSpPr txBox="1"/>
          <p:nvPr/>
        </p:nvSpPr>
        <p:spPr>
          <a:xfrm>
            <a:off x="374600" y="2228400"/>
            <a:ext cx="50283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</a:t>
            </a:r>
            <a:r>
              <a:rPr lang="es" sz="3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ó</a:t>
            </a: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mo entrenar a </a:t>
            </a:r>
            <a:r>
              <a:rPr lang="es" sz="3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tu</a:t>
            </a:r>
            <a:r>
              <a:rPr b="0" i="0" lang="es" sz="35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modelo de IA </a:t>
            </a:r>
            <a:endParaRPr b="0" i="0" sz="35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i="0" lang="es" sz="29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~</a:t>
            </a:r>
            <a:r>
              <a:rPr i="1" lang="es" sz="29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desde cero ~</a:t>
            </a:r>
            <a:endParaRPr i="1" sz="2900" u="none" cap="none" strike="noStrike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706" name="Google Shape;1706;g282cb69972d_0_35"/>
          <p:cNvGrpSpPr/>
          <p:nvPr/>
        </p:nvGrpSpPr>
        <p:grpSpPr>
          <a:xfrm>
            <a:off x="1897482" y="67726"/>
            <a:ext cx="7251504" cy="5005034"/>
            <a:chOff x="238125" y="705525"/>
            <a:chExt cx="7135200" cy="4281100"/>
          </a:xfrm>
        </p:grpSpPr>
        <p:sp>
          <p:nvSpPr>
            <p:cNvPr id="1707" name="Google Shape;1707;g282cb69972d_0_35"/>
            <p:cNvSpPr/>
            <p:nvPr/>
          </p:nvSpPr>
          <p:spPr>
            <a:xfrm flipH="1" rot="10800000">
              <a:off x="3092200" y="3559575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FF47E3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282cb69972d_0_35"/>
            <p:cNvSpPr/>
            <p:nvPr/>
          </p:nvSpPr>
          <p:spPr>
            <a:xfrm>
              <a:off x="4519225" y="4986600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1"/>
                  </a:moveTo>
                  <a:lnTo>
                    <a:pt x="28541" y="1"/>
                  </a:lnTo>
                  <a:lnTo>
                    <a:pt x="1" y="1"/>
                  </a:lnTo>
                </a:path>
              </a:pathLst>
            </a:custGeom>
            <a:noFill/>
            <a:ln cap="flat" cmpd="sng" w="152400">
              <a:solidFill>
                <a:srgbClr val="B7EB00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282cb69972d_0_35"/>
            <p:cNvSpPr/>
            <p:nvPr/>
          </p:nvSpPr>
          <p:spPr>
            <a:xfrm rot="10800000">
              <a:off x="238125" y="2132550"/>
              <a:ext cx="4281125" cy="25"/>
            </a:xfrm>
            <a:custGeom>
              <a:rect b="b" l="l" r="r" t="t"/>
              <a:pathLst>
                <a:path extrusionOk="0" fill="none" h="1" w="171245">
                  <a:moveTo>
                    <a:pt x="17124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2400">
              <a:solidFill>
                <a:srgbClr val="4A94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282cb69972d_0_35"/>
            <p:cNvSpPr/>
            <p:nvPr/>
          </p:nvSpPr>
          <p:spPr>
            <a:xfrm>
              <a:off x="1665150" y="705525"/>
              <a:ext cx="1427075" cy="25"/>
            </a:xfrm>
            <a:custGeom>
              <a:rect b="b" l="l" r="r" t="t"/>
              <a:pathLst>
                <a:path extrusionOk="0" fill="none" h="1" w="57083">
                  <a:moveTo>
                    <a:pt x="57082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52400">
              <a:solidFill>
                <a:srgbClr val="913DFF"/>
              </a:solidFill>
              <a:prstDash val="solid"/>
              <a:miter lim="11416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1" name="Google Shape;1711;g282cb69972d_0_35"/>
          <p:cNvSpPr/>
          <p:nvPr/>
        </p:nvSpPr>
        <p:spPr>
          <a:xfrm>
            <a:off x="523225" y="4477556"/>
            <a:ext cx="1026583" cy="156372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712" name="Google Shape;1712;g282cb69972d_0_35"/>
          <p:cNvGrpSpPr/>
          <p:nvPr/>
        </p:nvGrpSpPr>
        <p:grpSpPr>
          <a:xfrm>
            <a:off x="8105039" y="538175"/>
            <a:ext cx="516381" cy="806848"/>
            <a:chOff x="2130375" y="238125"/>
            <a:chExt cx="3348775" cy="5232475"/>
          </a:xfrm>
        </p:grpSpPr>
        <p:sp>
          <p:nvSpPr>
            <p:cNvPr id="1713" name="Google Shape;1713;g282cb69972d_0_35"/>
            <p:cNvSpPr/>
            <p:nvPr/>
          </p:nvSpPr>
          <p:spPr>
            <a:xfrm>
              <a:off x="5269825" y="3377600"/>
              <a:ext cx="209325" cy="1046525"/>
            </a:xfrm>
            <a:custGeom>
              <a:rect b="b" l="l" r="r" t="t"/>
              <a:pathLst>
                <a:path extrusionOk="0" h="41861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4" name="Google Shape;1714;g282cb69972d_0_35"/>
            <p:cNvSpPr/>
            <p:nvPr/>
          </p:nvSpPr>
          <p:spPr>
            <a:xfrm>
              <a:off x="4223350" y="2331100"/>
              <a:ext cx="209300" cy="3139500"/>
            </a:xfrm>
            <a:custGeom>
              <a:rect b="b" l="l" r="r" t="t"/>
              <a:pathLst>
                <a:path extrusionOk="0" h="125580" w="8372">
                  <a:moveTo>
                    <a:pt x="0" y="1"/>
                  </a:moveTo>
                  <a:lnTo>
                    <a:pt x="0" y="125580"/>
                  </a:lnTo>
                  <a:lnTo>
                    <a:pt x="8372" y="125580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5" name="Google Shape;1715;g282cb69972d_0_35"/>
            <p:cNvSpPr/>
            <p:nvPr/>
          </p:nvSpPr>
          <p:spPr>
            <a:xfrm>
              <a:off x="3176850" y="238125"/>
              <a:ext cx="209325" cy="3139500"/>
            </a:xfrm>
            <a:custGeom>
              <a:rect b="b" l="l" r="r" t="t"/>
              <a:pathLst>
                <a:path extrusionOk="0" h="125580" w="8373">
                  <a:moveTo>
                    <a:pt x="1" y="0"/>
                  </a:moveTo>
                  <a:lnTo>
                    <a:pt x="1" y="125579"/>
                  </a:lnTo>
                  <a:lnTo>
                    <a:pt x="8372" y="125579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6" name="Google Shape;1716;g282cb69972d_0_35"/>
            <p:cNvSpPr/>
            <p:nvPr/>
          </p:nvSpPr>
          <p:spPr>
            <a:xfrm>
              <a:off x="4223350" y="238125"/>
              <a:ext cx="209300" cy="1046500"/>
            </a:xfrm>
            <a:custGeom>
              <a:rect b="b" l="l" r="r" t="t"/>
              <a:pathLst>
                <a:path extrusionOk="0" h="41860" w="8372">
                  <a:moveTo>
                    <a:pt x="0" y="0"/>
                  </a:moveTo>
                  <a:lnTo>
                    <a:pt x="0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7" name="Google Shape;1717;g282cb69972d_0_35"/>
            <p:cNvSpPr/>
            <p:nvPr/>
          </p:nvSpPr>
          <p:spPr>
            <a:xfrm>
              <a:off x="2130375" y="1284600"/>
              <a:ext cx="209300" cy="1046525"/>
            </a:xfrm>
            <a:custGeom>
              <a:rect b="b" l="l" r="r" t="t"/>
              <a:pathLst>
                <a:path extrusionOk="0" h="41861" w="8372">
                  <a:moveTo>
                    <a:pt x="0" y="1"/>
                  </a:moveTo>
                  <a:lnTo>
                    <a:pt x="0" y="41861"/>
                  </a:lnTo>
                  <a:lnTo>
                    <a:pt x="8372" y="41861"/>
                  </a:lnTo>
                  <a:lnTo>
                    <a:pt x="8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1718" name="Google Shape;1718;g282cb69972d_0_35"/>
            <p:cNvSpPr/>
            <p:nvPr/>
          </p:nvSpPr>
          <p:spPr>
            <a:xfrm>
              <a:off x="3176850" y="4424100"/>
              <a:ext cx="209325" cy="1046500"/>
            </a:xfrm>
            <a:custGeom>
              <a:rect b="b" l="l" r="r" t="t"/>
              <a:pathLst>
                <a:path extrusionOk="0" h="41860" w="8373">
                  <a:moveTo>
                    <a:pt x="1" y="0"/>
                  </a:moveTo>
                  <a:lnTo>
                    <a:pt x="1" y="41860"/>
                  </a:lnTo>
                  <a:lnTo>
                    <a:pt x="8372" y="4186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719" name="Google Shape;1719;g282cb69972d_0_35"/>
          <p:cNvSpPr txBox="1"/>
          <p:nvPr/>
        </p:nvSpPr>
        <p:spPr>
          <a:xfrm>
            <a:off x="6425776" y="4281500"/>
            <a:ext cx="21996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Teresa Lobo Alonso</a:t>
            </a:r>
            <a:endParaRPr b="0" i="0" sz="16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20" name="Google Shape;1720;g282cb69972d_0_35"/>
          <p:cNvSpPr txBox="1"/>
          <p:nvPr/>
        </p:nvSpPr>
        <p:spPr>
          <a:xfrm>
            <a:off x="6688825" y="4486438"/>
            <a:ext cx="193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rgbClr val="FFFFFF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ML Engineer @ Sngular</a:t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721" name="Google Shape;1721;g282cb69972d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963" y="2228412"/>
            <a:ext cx="1302250" cy="13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g282cb69972d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0" y="125444"/>
            <a:ext cx="2199600" cy="121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g282cb69972d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48" y="325375"/>
            <a:ext cx="1185025" cy="12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g282cb69972d_0_35"/>
          <p:cNvSpPr txBox="1"/>
          <p:nvPr/>
        </p:nvSpPr>
        <p:spPr>
          <a:xfrm rot="1489931">
            <a:off x="587538" y="3343422"/>
            <a:ext cx="1810165" cy="985060"/>
          </a:xfrm>
          <a:prstGeom prst="rect">
            <a:avLst/>
          </a:prstGeom>
          <a:solidFill>
            <a:srgbClr val="913D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" sz="2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desde </a:t>
            </a:r>
            <a:r>
              <a:rPr b="0" i="0" lang="es" sz="2600" u="none" cap="none" strike="noStrike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otro modelo</a:t>
            </a:r>
            <a:endParaRPr b="0" i="0" sz="2600" u="none" cap="none" strike="noStrike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83a15d3a31_0_15"/>
          <p:cNvSpPr txBox="1"/>
          <p:nvPr>
            <p:ph type="title"/>
          </p:nvPr>
        </p:nvSpPr>
        <p:spPr>
          <a:xfrm>
            <a:off x="518400" y="2228400"/>
            <a:ext cx="3967200" cy="172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utfit Light"/>
                <a:ea typeface="Outfit Light"/>
                <a:cs typeface="Outfit Light"/>
                <a:sym typeface="Outfit Light"/>
              </a:rPr>
              <a:t>¿qué es y por qué es lo mejor que nos podía pasar?</a:t>
            </a:r>
            <a:endParaRPr sz="2500"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730" name="Google Shape;1730;g283a15d3a31_0_15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g283a15d3a31_0_15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2" name="Google Shape;1732;g283a15d3a3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00" y="203426"/>
            <a:ext cx="2698875" cy="17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g283a15d3a31_0_15"/>
          <p:cNvPicPr preferRelativeResize="0"/>
          <p:nvPr/>
        </p:nvPicPr>
        <p:blipFill rotWithShape="1">
          <a:blip r:embed="rId4">
            <a:alphaModFix/>
          </a:blip>
          <a:srcRect b="0" l="4597" r="5247" t="0"/>
          <a:stretch/>
        </p:blipFill>
        <p:spPr>
          <a:xfrm>
            <a:off x="4956175" y="2189188"/>
            <a:ext cx="2888724" cy="17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g283a15d3a31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950" y="341325"/>
            <a:ext cx="2076000" cy="20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284104d4cc4_0_4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g284104d4cc4_0_4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1" name="Google Shape;1741;g284104d4cc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727" y="820775"/>
            <a:ext cx="6227776" cy="34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g284104d4cc4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0" y="288174"/>
            <a:ext cx="1953851" cy="18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g284104d4cc4_0_4"/>
          <p:cNvSpPr txBox="1"/>
          <p:nvPr/>
        </p:nvSpPr>
        <p:spPr>
          <a:xfrm>
            <a:off x="557475" y="914875"/>
            <a:ext cx="10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Imagenet</a:t>
            </a:r>
            <a:endParaRPr sz="16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744" name="Google Shape;1744;g284104d4cc4_0_4"/>
          <p:cNvSpPr txBox="1"/>
          <p:nvPr/>
        </p:nvSpPr>
        <p:spPr>
          <a:xfrm>
            <a:off x="7304125" y="3203225"/>
            <a:ext cx="16065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Clases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Coche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Tiburón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Persona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Tulipán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Pastor Alemán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… (1000 clases)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284104d4cc4_0_15"/>
          <p:cNvSpPr txBox="1"/>
          <p:nvPr>
            <p:ph idx="2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g284104d4cc4_0_15"/>
          <p:cNvSpPr txBox="1"/>
          <p:nvPr>
            <p:ph idx="3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1" name="Google Shape;1751;g284104d4cc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727" y="820775"/>
            <a:ext cx="6227776" cy="34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g284104d4cc4_0_15"/>
          <p:cNvSpPr txBox="1"/>
          <p:nvPr/>
        </p:nvSpPr>
        <p:spPr>
          <a:xfrm>
            <a:off x="7243775" y="3262325"/>
            <a:ext cx="16065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Clases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Angelina Jolie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Will Smith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Scarlett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Johansson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Leonardo Dicaprio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Jennifer Lawrence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utfit"/>
              <a:buChar char="●"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… (10 clases)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53" name="Google Shape;1753;g284104d4cc4_0_15"/>
          <p:cNvPicPr preferRelativeResize="0"/>
          <p:nvPr/>
        </p:nvPicPr>
        <p:blipFill rotWithShape="1">
          <a:blip r:embed="rId4">
            <a:alphaModFix/>
          </a:blip>
          <a:srcRect b="0" l="0" r="0" t="3166"/>
          <a:stretch/>
        </p:blipFill>
        <p:spPr>
          <a:xfrm>
            <a:off x="265000" y="693825"/>
            <a:ext cx="1724775" cy="11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g284104d4cc4_0_15"/>
          <p:cNvSpPr txBox="1"/>
          <p:nvPr/>
        </p:nvSpPr>
        <p:spPr>
          <a:xfrm>
            <a:off x="334913" y="96120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Dataset de actores</a:t>
            </a:r>
            <a:endParaRPr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755" name="Google Shape;1755;g284104d4cc4_0_15"/>
          <p:cNvSpPr/>
          <p:nvPr/>
        </p:nvSpPr>
        <p:spPr>
          <a:xfrm>
            <a:off x="5864225" y="3541325"/>
            <a:ext cx="1048200" cy="731100"/>
          </a:xfrm>
          <a:prstGeom prst="rect">
            <a:avLst/>
          </a:prstGeom>
          <a:noFill/>
          <a:ln cap="flat" cmpd="sng" w="19050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9"/>
          <p:cNvSpPr txBox="1"/>
          <p:nvPr/>
        </p:nvSpPr>
        <p:spPr>
          <a:xfrm>
            <a:off x="518850" y="342900"/>
            <a:ext cx="3965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Librerías de  DL para Python</a:t>
            </a:r>
            <a:endParaRPr b="0" i="0" sz="2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1" name="Google Shape;1761;p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2" name="Google Shape;1762;p9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3" name="Google Shape;1763;p9"/>
          <p:cNvSpPr txBox="1"/>
          <p:nvPr/>
        </p:nvSpPr>
        <p:spPr>
          <a:xfrm>
            <a:off x="512950" y="1266787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Tensorflow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64" name="Google Shape;1764;p9"/>
          <p:cNvSpPr txBox="1"/>
          <p:nvPr/>
        </p:nvSpPr>
        <p:spPr>
          <a:xfrm>
            <a:off x="512950" y="1659790"/>
            <a:ext cx="2593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código abierto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para Machine Learning. 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Desarrollado por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5"/>
              </a:rPr>
              <a:t>Introducción a Tensorflow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5" name="Google Shape;1765;p9"/>
          <p:cNvSpPr/>
          <p:nvPr/>
        </p:nvSpPr>
        <p:spPr>
          <a:xfrm>
            <a:off x="5129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6" name="Google Shape;1766;p9"/>
          <p:cNvSpPr txBox="1"/>
          <p:nvPr/>
        </p:nvSpPr>
        <p:spPr>
          <a:xfrm>
            <a:off x="3275400" y="1266775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Keras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67" name="Google Shape;1767;p9"/>
          <p:cNvSpPr txBox="1"/>
          <p:nvPr/>
        </p:nvSpPr>
        <p:spPr>
          <a:xfrm>
            <a:off x="3275400" y="1659775"/>
            <a:ext cx="25932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python de código abierto para Deep Learning. 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Constituye una interfaz sencilla para usar Tensorflow.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Incluye varias redes pre-entrenadas como VGG, ResNet, Xception, MobileNet…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6"/>
              </a:rPr>
              <a:t>Guías de Keras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 </a:t>
            </a: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7"/>
              </a:rPr>
              <a:t>Ejemplos prácticos con Keras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8" name="Google Shape;1768;p9"/>
          <p:cNvSpPr/>
          <p:nvPr/>
        </p:nvSpPr>
        <p:spPr>
          <a:xfrm>
            <a:off x="3275400" y="1527775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69" name="Google Shape;1769;p9"/>
          <p:cNvSpPr txBox="1"/>
          <p:nvPr/>
        </p:nvSpPr>
        <p:spPr>
          <a:xfrm>
            <a:off x="6037850" y="1266773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Scikit-Learn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70" name="Google Shape;1770;p9"/>
          <p:cNvSpPr/>
          <p:nvPr/>
        </p:nvSpPr>
        <p:spPr>
          <a:xfrm>
            <a:off x="6037850" y="1527771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1" name="Google Shape;1771;p9"/>
          <p:cNvSpPr txBox="1"/>
          <p:nvPr/>
        </p:nvSpPr>
        <p:spPr>
          <a:xfrm>
            <a:off x="512950" y="3337356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Pytorch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2" name="Google Shape;1772;p9"/>
          <p:cNvSpPr txBox="1"/>
          <p:nvPr/>
        </p:nvSpPr>
        <p:spPr>
          <a:xfrm>
            <a:off x="512950" y="3730359"/>
            <a:ext cx="2593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Framework de de Machine Learning basado en la librería Torch. Código abierto.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Desarrollada por Meta AI.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8"/>
              </a:rPr>
              <a:t>Tutoriales con pytorch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3" name="Google Shape;1773;p9"/>
          <p:cNvSpPr/>
          <p:nvPr/>
        </p:nvSpPr>
        <p:spPr>
          <a:xfrm>
            <a:off x="512950" y="3598362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4" name="Google Shape;1774;p9"/>
          <p:cNvSpPr txBox="1"/>
          <p:nvPr/>
        </p:nvSpPr>
        <p:spPr>
          <a:xfrm>
            <a:off x="3275400" y="3337362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Caffe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5" name="Google Shape;1775;p9"/>
          <p:cNvSpPr txBox="1"/>
          <p:nvPr/>
        </p:nvSpPr>
        <p:spPr>
          <a:xfrm>
            <a:off x="3275400" y="3730362"/>
            <a:ext cx="25932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python de código abierto para Deep Learning.  Especializada en soluciones de Computer Vision. Código abierto.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Desarrollada por Meta.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9"/>
              </a:rPr>
              <a:t>Tutoriales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6" name="Google Shape;1776;p9"/>
          <p:cNvSpPr/>
          <p:nvPr/>
        </p:nvSpPr>
        <p:spPr>
          <a:xfrm>
            <a:off x="3275400" y="3598365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7" name="Google Shape;1777;p9"/>
          <p:cNvSpPr txBox="1"/>
          <p:nvPr/>
        </p:nvSpPr>
        <p:spPr>
          <a:xfrm>
            <a:off x="6037625" y="3337362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Theano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8" name="Google Shape;1778;p9"/>
          <p:cNvSpPr txBox="1"/>
          <p:nvPr/>
        </p:nvSpPr>
        <p:spPr>
          <a:xfrm>
            <a:off x="6037625" y="3730362"/>
            <a:ext cx="25932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Python y un compilador de optimización para manipular y evaluar expresiones matemáticas.​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es" sz="9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endParaRPr b="0" i="0" sz="9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79" name="Google Shape;1779;p9"/>
          <p:cNvSpPr/>
          <p:nvPr/>
        </p:nvSpPr>
        <p:spPr>
          <a:xfrm>
            <a:off x="6037625" y="3598360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80" name="Google Shape;1780;p9"/>
          <p:cNvSpPr txBox="1"/>
          <p:nvPr/>
        </p:nvSpPr>
        <p:spPr>
          <a:xfrm>
            <a:off x="6037850" y="1659776"/>
            <a:ext cx="25932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de Python de código abierto para Machine Learning.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Incluye varios algoritmos de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clasificación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regresión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análisis de grupos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entre los cuales están SVM, random forest,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Gradient boosting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y </a:t>
            </a:r>
            <a:r>
              <a:rPr lang="es" sz="900">
                <a:solidFill>
                  <a:schemeClr val="dk1"/>
                </a:solidFill>
                <a:uFill>
                  <a:noFill/>
                </a:uFill>
                <a:latin typeface="Outfit"/>
                <a:ea typeface="Outfit"/>
                <a:cs typeface="Outfit"/>
                <a:sym typeface="Outfit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K-means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</a:t>
            </a: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15"/>
              </a:rPr>
              <a:t>ntroducción a Scikit-Learn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 </a:t>
            </a:r>
            <a:r>
              <a:rPr lang="es" sz="9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16"/>
              </a:rPr>
              <a:t>Ejemplos/tutoriales</a:t>
            </a: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781" name="Google Shape;1781;p9"/>
          <p:cNvPicPr preferRelativeResize="0"/>
          <p:nvPr/>
        </p:nvPicPr>
        <p:blipFill rotWithShape="1">
          <a:blip r:embed="rId17">
            <a:alphaModFix/>
          </a:blip>
          <a:srcRect b="29092" l="21616" r="21135" t="30388"/>
          <a:stretch/>
        </p:blipFill>
        <p:spPr>
          <a:xfrm>
            <a:off x="5211385" y="3337350"/>
            <a:ext cx="599515" cy="2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416050" y="955391"/>
            <a:ext cx="617300" cy="49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042650" y="1206301"/>
            <a:ext cx="768249" cy="2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00175" y="1070086"/>
            <a:ext cx="768251" cy="41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"/>
          <p:cNvPicPr preferRelativeResize="0"/>
          <p:nvPr/>
        </p:nvPicPr>
        <p:blipFill rotWithShape="1">
          <a:blip r:embed="rId21">
            <a:alphaModFix/>
          </a:blip>
          <a:srcRect b="21314" l="0" r="0" t="21650"/>
          <a:stretch/>
        </p:blipFill>
        <p:spPr>
          <a:xfrm>
            <a:off x="2211550" y="3302162"/>
            <a:ext cx="894825" cy="2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730075" y="3334470"/>
            <a:ext cx="894826" cy="20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9"/>
          <p:cNvSpPr/>
          <p:nvPr/>
        </p:nvSpPr>
        <p:spPr>
          <a:xfrm>
            <a:off x="3106150" y="1039425"/>
            <a:ext cx="5655000" cy="2308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788" name="Google Shape;1788;p9"/>
          <p:cNvSpPr/>
          <p:nvPr/>
        </p:nvSpPr>
        <p:spPr>
          <a:xfrm>
            <a:off x="3967175" y="1729200"/>
            <a:ext cx="1073400" cy="999300"/>
          </a:xfrm>
          <a:prstGeom prst="star10">
            <a:avLst>
              <a:gd fmla="val 42533" name="adj"/>
              <a:gd fmla="val 105146" name="hf"/>
            </a:avLst>
          </a:prstGeom>
          <a:solidFill>
            <a:srgbClr val="913DFF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rPr>
              <a:t>DL</a:t>
            </a:r>
            <a:endParaRPr b="1" sz="1900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789" name="Google Shape;1789;p9"/>
          <p:cNvSpPr/>
          <p:nvPr/>
        </p:nvSpPr>
        <p:spPr>
          <a:xfrm>
            <a:off x="6883275" y="1729200"/>
            <a:ext cx="1073400" cy="999300"/>
          </a:xfrm>
          <a:prstGeom prst="star10">
            <a:avLst>
              <a:gd fmla="val 42533" name="adj"/>
              <a:gd fmla="val 105146" name="hf"/>
            </a:avLst>
          </a:prstGeom>
          <a:solidFill>
            <a:srgbClr val="B7EB00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Commissioner"/>
                <a:ea typeface="Commissioner"/>
                <a:cs typeface="Commissioner"/>
                <a:sym typeface="Commissioner"/>
              </a:rPr>
              <a:t>ML</a:t>
            </a:r>
            <a:endParaRPr b="1" sz="160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283a15d3a31_0_41"/>
          <p:cNvSpPr txBox="1"/>
          <p:nvPr/>
        </p:nvSpPr>
        <p:spPr>
          <a:xfrm>
            <a:off x="518850" y="342900"/>
            <a:ext cx="3965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Librerías de  DL para Python</a:t>
            </a:r>
            <a:endParaRPr b="0" i="0" sz="2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95" name="Google Shape;1795;g283a15d3a31_0_41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96" name="Google Shape;1796;g283a15d3a31_0_41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7" name="Google Shape;1797;g283a15d3a31_0_41"/>
          <p:cNvSpPr txBox="1"/>
          <p:nvPr/>
        </p:nvSpPr>
        <p:spPr>
          <a:xfrm>
            <a:off x="512950" y="1266787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3"/>
              </a:rPr>
              <a:t>OpenMMLab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798" name="Google Shape;1798;g283a15d3a31_0_41"/>
          <p:cNvSpPr txBox="1"/>
          <p:nvPr/>
        </p:nvSpPr>
        <p:spPr>
          <a:xfrm>
            <a:off x="512950" y="1659790"/>
            <a:ext cx="2593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Librería fundacional de DL.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Pose estimation, OCR, Detección de objetos, LLM, IA Generativa, tracking, reconocimiento de acciones…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99" name="Google Shape;1799;g283a15d3a31_0_41"/>
          <p:cNvSpPr/>
          <p:nvPr/>
        </p:nvSpPr>
        <p:spPr>
          <a:xfrm>
            <a:off x="512950" y="1527789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00" name="Google Shape;1800;g283a15d3a31_0_41"/>
          <p:cNvSpPr txBox="1"/>
          <p:nvPr/>
        </p:nvSpPr>
        <p:spPr>
          <a:xfrm>
            <a:off x="3275400" y="1266775"/>
            <a:ext cx="2593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Ultralytics YOLOv8</a:t>
            </a:r>
            <a:endParaRPr b="0" i="0" sz="12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801" name="Google Shape;1801;g283a15d3a31_0_41"/>
          <p:cNvSpPr txBox="1"/>
          <p:nvPr/>
        </p:nvSpPr>
        <p:spPr>
          <a:xfrm>
            <a:off x="3275400" y="1659775"/>
            <a:ext cx="25932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YOLOv8 es un grupo de modelos de redes neuronales convolucionales, creados y entrenados utilizando el framework PyTorch. 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La librería Ultralytics proporciona una única API de Python para trabajar con todos ellos.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Centrado en Computer Vision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02" name="Google Shape;1802;g283a15d3a31_0_41"/>
          <p:cNvSpPr/>
          <p:nvPr/>
        </p:nvSpPr>
        <p:spPr>
          <a:xfrm>
            <a:off x="3275400" y="1527775"/>
            <a:ext cx="2593200" cy="33300"/>
          </a:xfrm>
          <a:prstGeom prst="rect">
            <a:avLst/>
          </a:prstGeom>
          <a:solidFill>
            <a:srgbClr val="B7E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803" name="Google Shape;1803;g283a15d3a3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792" y="1231581"/>
            <a:ext cx="980588" cy="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g283a15d3a31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025" y="1227982"/>
            <a:ext cx="980575" cy="262380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g283a15d3a31_0_41"/>
          <p:cNvSpPr/>
          <p:nvPr/>
        </p:nvSpPr>
        <p:spPr>
          <a:xfrm>
            <a:off x="3176875" y="1022350"/>
            <a:ext cx="2863500" cy="211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283a15d3a31_0_100"/>
          <p:cNvSpPr txBox="1"/>
          <p:nvPr/>
        </p:nvSpPr>
        <p:spPr>
          <a:xfrm>
            <a:off x="518850" y="342900"/>
            <a:ext cx="8003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YOLO: Algoritmo de detección de objetos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3"/>
                </a:solidFill>
                <a:latin typeface="Outfit"/>
                <a:ea typeface="Outfit"/>
                <a:cs typeface="Outfit"/>
                <a:sym typeface="Outfit"/>
              </a:rPr>
              <a:t>You Only Look Once</a:t>
            </a:r>
            <a:endParaRPr sz="13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11" name="Google Shape;1811;g283a15d3a31_0_100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12" name="Google Shape;1812;g283a15d3a31_0_100"/>
          <p:cNvSpPr txBox="1"/>
          <p:nvPr/>
        </p:nvSpPr>
        <p:spPr>
          <a:xfrm>
            <a:off x="514350" y="4886350"/>
            <a:ext cx="190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Executive Summary</a:t>
            </a:r>
            <a:endParaRPr b="0" i="0" sz="8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813" name="Google Shape;1813;g283a15d3a31_0_100"/>
          <p:cNvSpPr txBox="1"/>
          <p:nvPr/>
        </p:nvSpPr>
        <p:spPr>
          <a:xfrm>
            <a:off x="2588675" y="4886350"/>
            <a:ext cx="190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Verticales</a:t>
            </a:r>
            <a:endParaRPr b="0" i="0" sz="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14" name="Google Shape;1814;g283a15d3a31_0_100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15" name="Google Shape;1815;g283a15d3a31_0_100"/>
          <p:cNvSpPr txBox="1"/>
          <p:nvPr/>
        </p:nvSpPr>
        <p:spPr>
          <a:xfrm>
            <a:off x="438125" y="4048550"/>
            <a:ext cx="8003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latin typeface="Commissioner Light"/>
                <a:ea typeface="Commissioner Light"/>
                <a:cs typeface="Commissioner Light"/>
                <a:sym typeface="Commissioner Light"/>
              </a:rPr>
              <a:t>En la práctica número 3 vamos a hacer uso de un modelo pre-entrenado para la detección y vamos a hacer transfer learning para detectar unos objetos muy particulares…</a:t>
            </a:r>
            <a:endParaRPr b="0" i="0" sz="1100" u="none" cap="none" strike="noStrike">
              <a:solidFill>
                <a:srgbClr val="000000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816" name="Google Shape;1816;g283a15d3a31_0_100"/>
          <p:cNvSpPr txBox="1"/>
          <p:nvPr/>
        </p:nvSpPr>
        <p:spPr>
          <a:xfrm>
            <a:off x="438125" y="1039025"/>
            <a:ext cx="758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Ultralytics es una librería para hacer uso de un conjunto de modelos llamados YOLOv8 que soportan múltiples tareas.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17" name="Google Shape;1817;g283a15d3a31_0_100"/>
          <p:cNvSpPr/>
          <p:nvPr/>
        </p:nvSpPr>
        <p:spPr>
          <a:xfrm rot="10800000">
            <a:off x="6967101" y="2289293"/>
            <a:ext cx="1250667" cy="22"/>
          </a:xfrm>
          <a:custGeom>
            <a:rect b="b" l="l" r="r" t="t"/>
            <a:pathLst>
              <a:path extrusionOk="0" fill="none" h="1" w="57082">
                <a:moveTo>
                  <a:pt x="57082" y="0"/>
                </a:move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g283a15d3a31_0_100"/>
          <p:cNvSpPr/>
          <p:nvPr/>
        </p:nvSpPr>
        <p:spPr>
          <a:xfrm rot="10800000">
            <a:off x="6967191" y="3543125"/>
            <a:ext cx="2178535" cy="6850"/>
          </a:xfrm>
          <a:custGeom>
            <a:rect b="b" l="l" r="r" t="t"/>
            <a:pathLst>
              <a:path extrusionOk="0" fill="none" h="1" w="114164">
                <a:moveTo>
                  <a:pt x="114164" y="0"/>
                </a:moveTo>
                <a:lnTo>
                  <a:pt x="1" y="0"/>
                </a:lnTo>
              </a:path>
            </a:pathLst>
          </a:custGeom>
          <a:noFill/>
          <a:ln cap="flat" cmpd="sng" w="76200">
            <a:solidFill>
              <a:srgbClr val="913D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g283a15d3a31_0_100"/>
          <p:cNvSpPr/>
          <p:nvPr/>
        </p:nvSpPr>
        <p:spPr>
          <a:xfrm rot="10800000">
            <a:off x="8217829" y="1039017"/>
            <a:ext cx="927171" cy="16550"/>
          </a:xfrm>
          <a:custGeom>
            <a:rect b="b" l="l" r="r" t="t"/>
            <a:pathLst>
              <a:path extrusionOk="0" fill="none" h="1" w="57083">
                <a:moveTo>
                  <a:pt x="57082" y="1"/>
                </a:moveTo>
                <a:lnTo>
                  <a:pt x="28541" y="1"/>
                </a:lnTo>
                <a:lnTo>
                  <a:pt x="1" y="1"/>
                </a:lnTo>
              </a:path>
            </a:pathLst>
          </a:custGeom>
          <a:noFill/>
          <a:ln cap="flat" cmpd="sng" w="762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g283a15d3a31_0_100"/>
          <p:cNvSpPr/>
          <p:nvPr/>
        </p:nvSpPr>
        <p:spPr>
          <a:xfrm rot="10800000">
            <a:off x="6644388" y="39118"/>
            <a:ext cx="2501333" cy="22"/>
          </a:xfrm>
          <a:custGeom>
            <a:rect b="b" l="l" r="r" t="t"/>
            <a:pathLst>
              <a:path extrusionOk="0" fill="none" h="1" w="114164">
                <a:moveTo>
                  <a:pt x="114164" y="0"/>
                </a:moveTo>
                <a:lnTo>
                  <a:pt x="1" y="0"/>
                </a:lnTo>
              </a:path>
            </a:pathLst>
          </a:custGeom>
          <a:noFill/>
          <a:ln cap="flat" cmpd="sng" w="762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g283a15d3a31_0_100"/>
          <p:cNvSpPr/>
          <p:nvPr/>
        </p:nvSpPr>
        <p:spPr>
          <a:xfrm rot="10800000">
            <a:off x="11969724" y="3539938"/>
            <a:ext cx="1250667" cy="22"/>
          </a:xfrm>
          <a:custGeom>
            <a:rect b="b" l="l" r="r" t="t"/>
            <a:pathLst>
              <a:path extrusionOk="0" fill="none" h="1" w="57082">
                <a:moveTo>
                  <a:pt x="57082" y="0"/>
                </a:move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2" name="Google Shape;1822;g283a15d3a31_0_100"/>
          <p:cNvPicPr preferRelativeResize="0"/>
          <p:nvPr/>
        </p:nvPicPr>
        <p:blipFill rotWithShape="1">
          <a:blip r:embed="rId3">
            <a:alphaModFix/>
          </a:blip>
          <a:srcRect b="0" l="-1970" r="-1763" t="0"/>
          <a:stretch/>
        </p:blipFill>
        <p:spPr>
          <a:xfrm>
            <a:off x="637050" y="1594950"/>
            <a:ext cx="7869899" cy="20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g283a15d3a31_0_100"/>
          <p:cNvSpPr/>
          <p:nvPr/>
        </p:nvSpPr>
        <p:spPr>
          <a:xfrm>
            <a:off x="2384450" y="1675925"/>
            <a:ext cx="1447800" cy="209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770616808_1_83"/>
          <p:cNvSpPr txBox="1"/>
          <p:nvPr>
            <p:ph type="title"/>
          </p:nvPr>
        </p:nvSpPr>
        <p:spPr>
          <a:xfrm>
            <a:off x="2587625" y="3600800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Matemáticas</a:t>
            </a:r>
            <a:endParaRPr/>
          </a:p>
        </p:txBody>
      </p:sp>
      <p:sp>
        <p:nvSpPr>
          <p:cNvPr id="584" name="Google Shape;584;g24770616808_1_83"/>
          <p:cNvSpPr txBox="1"/>
          <p:nvPr>
            <p:ph idx="2" type="title"/>
          </p:nvPr>
        </p:nvSpPr>
        <p:spPr>
          <a:xfrm>
            <a:off x="4672375" y="3586225"/>
            <a:ext cx="1895400" cy="3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 un experto en IA</a:t>
            </a:r>
            <a:endParaRPr/>
          </a:p>
        </p:txBody>
      </p:sp>
      <p:sp>
        <p:nvSpPr>
          <p:cNvPr id="585" name="Google Shape;585;g24770616808_1_83"/>
          <p:cNvSpPr txBox="1"/>
          <p:nvPr>
            <p:ph idx="5" type="title"/>
          </p:nvPr>
        </p:nvSpPr>
        <p:spPr>
          <a:xfrm>
            <a:off x="4673675" y="3935425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4770616808_1_83"/>
          <p:cNvSpPr txBox="1"/>
          <p:nvPr>
            <p:ph idx="6" type="title"/>
          </p:nvPr>
        </p:nvSpPr>
        <p:spPr>
          <a:xfrm>
            <a:off x="2588400" y="3950000"/>
            <a:ext cx="1895400" cy="3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4770616808_1_83"/>
          <p:cNvSpPr txBox="1"/>
          <p:nvPr>
            <p:ph idx="16" type="title"/>
          </p:nvPr>
        </p:nvSpPr>
        <p:spPr>
          <a:xfrm>
            <a:off x="518400" y="342000"/>
            <a:ext cx="81072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</a:t>
            </a:r>
            <a:r>
              <a:rPr lang="es" u="sng"/>
              <a:t>no</a:t>
            </a:r>
            <a:r>
              <a:rPr lang="es"/>
              <a:t> esperar de este taller</a:t>
            </a:r>
            <a:endParaRPr/>
          </a:p>
        </p:txBody>
      </p:sp>
      <p:sp>
        <p:nvSpPr>
          <p:cNvPr id="588" name="Google Shape;588;g24770616808_1_83"/>
          <p:cNvSpPr txBox="1"/>
          <p:nvPr>
            <p:ph idx="17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24770616808_1_83"/>
          <p:cNvSpPr txBox="1"/>
          <p:nvPr>
            <p:ph idx="18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g24770616808_1_83"/>
          <p:cNvPicPr preferRelativeResize="0"/>
          <p:nvPr/>
        </p:nvPicPr>
        <p:blipFill rotWithShape="1">
          <a:blip r:embed="rId3">
            <a:alphaModFix/>
          </a:blip>
          <a:srcRect b="0" l="6684" r="10375" t="0"/>
          <a:stretch/>
        </p:blipFill>
        <p:spPr>
          <a:xfrm>
            <a:off x="2595275" y="1551275"/>
            <a:ext cx="1897201" cy="15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24770616808_1_83"/>
          <p:cNvSpPr/>
          <p:nvPr/>
        </p:nvSpPr>
        <p:spPr>
          <a:xfrm>
            <a:off x="446275" y="2957425"/>
            <a:ext cx="20316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592" name="Google Shape;592;g24770616808_1_83"/>
          <p:cNvSpPr/>
          <p:nvPr/>
        </p:nvSpPr>
        <p:spPr>
          <a:xfrm>
            <a:off x="6687875" y="2883350"/>
            <a:ext cx="20316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593" name="Google Shape;593;g24770616808_1_83"/>
          <p:cNvPicPr preferRelativeResize="0"/>
          <p:nvPr/>
        </p:nvPicPr>
        <p:blipFill rotWithShape="1">
          <a:blip r:embed="rId4">
            <a:alphaModFix/>
          </a:blip>
          <a:srcRect b="0" l="11406" r="12547" t="0"/>
          <a:stretch/>
        </p:blipFill>
        <p:spPr>
          <a:xfrm>
            <a:off x="4672375" y="1458187"/>
            <a:ext cx="1882700" cy="164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842be3e153_0_2"/>
          <p:cNvSpPr txBox="1"/>
          <p:nvPr/>
        </p:nvSpPr>
        <p:spPr>
          <a:xfrm>
            <a:off x="518850" y="342900"/>
            <a:ext cx="8003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YOLO: Algoritmo de detección de objetos</a:t>
            </a:r>
            <a:endParaRPr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3"/>
                </a:solidFill>
                <a:latin typeface="Outfit"/>
                <a:ea typeface="Outfit"/>
                <a:cs typeface="Outfit"/>
                <a:sym typeface="Outfit"/>
              </a:rPr>
              <a:t>You Only Look Once</a:t>
            </a:r>
            <a:endParaRPr sz="13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29" name="Google Shape;1829;g2842be3e153_0_2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30" name="Google Shape;1830;g2842be3e153_0_2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1" name="Google Shape;1831;g2842be3e153_0_2"/>
          <p:cNvSpPr/>
          <p:nvPr/>
        </p:nvSpPr>
        <p:spPr>
          <a:xfrm rot="10800000">
            <a:off x="8217829" y="1039017"/>
            <a:ext cx="927171" cy="16550"/>
          </a:xfrm>
          <a:custGeom>
            <a:rect b="b" l="l" r="r" t="t"/>
            <a:pathLst>
              <a:path extrusionOk="0" fill="none" h="1" w="57083">
                <a:moveTo>
                  <a:pt x="57082" y="1"/>
                </a:moveTo>
                <a:lnTo>
                  <a:pt x="28541" y="1"/>
                </a:lnTo>
                <a:lnTo>
                  <a:pt x="1" y="1"/>
                </a:lnTo>
              </a:path>
            </a:pathLst>
          </a:custGeom>
          <a:noFill/>
          <a:ln cap="flat" cmpd="sng" w="76200">
            <a:solidFill>
              <a:srgbClr val="4A94FF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g2842be3e153_0_2"/>
          <p:cNvSpPr/>
          <p:nvPr/>
        </p:nvSpPr>
        <p:spPr>
          <a:xfrm rot="10800000">
            <a:off x="6644388" y="39118"/>
            <a:ext cx="2501333" cy="22"/>
          </a:xfrm>
          <a:custGeom>
            <a:rect b="b" l="l" r="r" t="t"/>
            <a:pathLst>
              <a:path extrusionOk="0" fill="none" h="1" w="114164">
                <a:moveTo>
                  <a:pt x="114164" y="0"/>
                </a:moveTo>
                <a:lnTo>
                  <a:pt x="1" y="0"/>
                </a:lnTo>
              </a:path>
            </a:pathLst>
          </a:custGeom>
          <a:noFill/>
          <a:ln cap="flat" cmpd="sng" w="76200">
            <a:solidFill>
              <a:srgbClr val="FF47E3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g2842be3e153_0_2"/>
          <p:cNvSpPr/>
          <p:nvPr/>
        </p:nvSpPr>
        <p:spPr>
          <a:xfrm rot="10800000">
            <a:off x="11969724" y="3539938"/>
            <a:ext cx="1250667" cy="22"/>
          </a:xfrm>
          <a:custGeom>
            <a:rect b="b" l="l" r="r" t="t"/>
            <a:pathLst>
              <a:path extrusionOk="0" fill="none" h="1" w="57082">
                <a:moveTo>
                  <a:pt x="57082" y="0"/>
                </a:move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4" name="Google Shape;1834;g2842be3e153_0_2"/>
          <p:cNvPicPr preferRelativeResize="0"/>
          <p:nvPr/>
        </p:nvPicPr>
        <p:blipFill rotWithShape="1">
          <a:blip r:embed="rId3">
            <a:alphaModFix/>
          </a:blip>
          <a:srcRect b="2897" l="469" r="73174" t="1791"/>
          <a:stretch/>
        </p:blipFill>
        <p:spPr>
          <a:xfrm>
            <a:off x="1208650" y="1982068"/>
            <a:ext cx="1953632" cy="20483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5" name="Google Shape;1835;g2842be3e153_0_2"/>
          <p:cNvPicPr preferRelativeResize="0"/>
          <p:nvPr/>
        </p:nvPicPr>
        <p:blipFill rotWithShape="1">
          <a:blip r:embed="rId3">
            <a:alphaModFix/>
          </a:blip>
          <a:srcRect b="2630" l="36709" r="36754" t="2058"/>
          <a:stretch/>
        </p:blipFill>
        <p:spPr>
          <a:xfrm>
            <a:off x="3568269" y="1958047"/>
            <a:ext cx="2007464" cy="209047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6" name="Google Shape;1836;g2842be3e153_0_2"/>
          <p:cNvPicPr preferRelativeResize="0"/>
          <p:nvPr/>
        </p:nvPicPr>
        <p:blipFill rotWithShape="1">
          <a:blip r:embed="rId3">
            <a:alphaModFix/>
          </a:blip>
          <a:srcRect b="2478" l="73478" r="697" t="2201"/>
          <a:stretch/>
        </p:blipFill>
        <p:spPr>
          <a:xfrm>
            <a:off x="5981719" y="1958060"/>
            <a:ext cx="1953632" cy="209046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7" name="Google Shape;1837;g2842be3e153_0_2"/>
          <p:cNvSpPr/>
          <p:nvPr/>
        </p:nvSpPr>
        <p:spPr>
          <a:xfrm rot="-5400000">
            <a:off x="3222961" y="2805183"/>
            <a:ext cx="284700" cy="29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g2842be3e153_0_2"/>
          <p:cNvSpPr/>
          <p:nvPr/>
        </p:nvSpPr>
        <p:spPr>
          <a:xfrm rot="-5400000">
            <a:off x="5636422" y="2805195"/>
            <a:ext cx="284700" cy="292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g2842be3e153_0_2"/>
          <p:cNvSpPr txBox="1"/>
          <p:nvPr/>
        </p:nvSpPr>
        <p:spPr>
          <a:xfrm>
            <a:off x="438125" y="1039025"/>
            <a:ext cx="758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Ultralytics es una librería para hacer uso de un conjunto de modelos llamados YOLOv8 que soportan múltiples tareas.</a:t>
            </a:r>
            <a:endParaRPr b="0" i="0" sz="12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82f2869dc8_0_629"/>
          <p:cNvSpPr txBox="1"/>
          <p:nvPr>
            <p:ph type="title"/>
          </p:nvPr>
        </p:nvSpPr>
        <p:spPr>
          <a:xfrm>
            <a:off x="518400" y="2571750"/>
            <a:ext cx="3967800" cy="17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#3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00">
                <a:latin typeface="Outfit Light"/>
                <a:ea typeface="Outfit Light"/>
                <a:cs typeface="Outfit Light"/>
                <a:sym typeface="Outfit Light"/>
              </a:rPr>
              <a:t>Entrena un modelo para jugar al Mario party. </a:t>
            </a:r>
            <a:endParaRPr i="1" sz="2200"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latin typeface="Outfit ExtraLight"/>
                <a:ea typeface="Outfit ExtraLight"/>
                <a:cs typeface="Outfit ExtraLight"/>
                <a:sym typeface="Outfit ExtraLight"/>
              </a:rPr>
              <a:t>Detección de objetos con YOLOv8 </a:t>
            </a:r>
            <a:endParaRPr sz="3000">
              <a:latin typeface="Outfit ExtraLight"/>
              <a:ea typeface="Outfit ExtraLight"/>
              <a:cs typeface="Outfit ExtraLight"/>
              <a:sym typeface="Outfit ExtraLight"/>
            </a:endParaRPr>
          </a:p>
        </p:txBody>
      </p:sp>
      <p:sp>
        <p:nvSpPr>
          <p:cNvPr id="1845" name="Google Shape;1845;g282f2869dc8_0_6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46" name="Google Shape;1846;g282f2869dc8_0_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75" y="565138"/>
            <a:ext cx="3574249" cy="25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g282f2869dc8_0_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200" y="2473825"/>
            <a:ext cx="182941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g282f2869dc8_0_629"/>
          <p:cNvSpPr/>
          <p:nvPr/>
        </p:nvSpPr>
        <p:spPr>
          <a:xfrm>
            <a:off x="6434763" y="2330800"/>
            <a:ext cx="2070300" cy="2553000"/>
          </a:xfrm>
          <a:prstGeom prst="rect">
            <a:avLst/>
          </a:prstGeom>
          <a:noFill/>
          <a:ln cap="flat" cmpd="sng" w="28575">
            <a:solidFill>
              <a:srgbClr val="FF4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849" name="Google Shape;1849;g282f2869dc8_0_629"/>
          <p:cNvSpPr txBox="1"/>
          <p:nvPr/>
        </p:nvSpPr>
        <p:spPr>
          <a:xfrm>
            <a:off x="6334875" y="2035600"/>
            <a:ext cx="14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highlight>
                  <a:srgbClr val="FF47E3"/>
                </a:highlight>
                <a:latin typeface="Commissioner"/>
                <a:ea typeface="Commissioner"/>
                <a:cs typeface="Commissioner"/>
                <a:sym typeface="Commissioner"/>
              </a:rPr>
              <a:t>Goomba 0.98</a:t>
            </a:r>
            <a:endParaRPr b="1">
              <a:solidFill>
                <a:schemeClr val="lt1"/>
              </a:solidFill>
              <a:highlight>
                <a:srgbClr val="FF47E3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842be3e153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55" name="Google Shape;1855;g2842be3e153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50" y="173050"/>
            <a:ext cx="3196149" cy="47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g2842be3e153_0_36"/>
          <p:cNvSpPr txBox="1"/>
          <p:nvPr/>
        </p:nvSpPr>
        <p:spPr>
          <a:xfrm>
            <a:off x="4818400" y="2031300"/>
            <a:ext cx="4123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DEE1E2"/>
                </a:solidFill>
                <a:latin typeface="Outfit Light"/>
                <a:ea typeface="Outfit Light"/>
                <a:cs typeface="Outfit Light"/>
                <a:sym typeface="Outfit Light"/>
              </a:rPr>
              <a:t>Entrenaremos un modelo para detectar goombas y bombas</a:t>
            </a:r>
            <a:endParaRPr sz="1300">
              <a:solidFill>
                <a:srgbClr val="DEE1E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1857" name="Google Shape;1857;g2842be3e153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383" y="3682239"/>
            <a:ext cx="910857" cy="109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g2842be3e153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054" y="3770512"/>
            <a:ext cx="1028778" cy="100335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842be3e153_0_36"/>
          <p:cNvSpPr/>
          <p:nvPr/>
        </p:nvSpPr>
        <p:spPr>
          <a:xfrm>
            <a:off x="5423093" y="3505587"/>
            <a:ext cx="1191300" cy="1345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860" name="Google Shape;1860;g2842be3e153_0_36"/>
          <p:cNvSpPr/>
          <p:nvPr/>
        </p:nvSpPr>
        <p:spPr>
          <a:xfrm>
            <a:off x="6945736" y="3682240"/>
            <a:ext cx="1191300" cy="12183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1861" name="Google Shape;1861;g2842be3e153_0_36"/>
          <p:cNvSpPr txBox="1"/>
          <p:nvPr/>
        </p:nvSpPr>
        <p:spPr>
          <a:xfrm>
            <a:off x="5349887" y="3262325"/>
            <a:ext cx="14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highlight>
                  <a:srgbClr val="FF47E3"/>
                </a:highlight>
                <a:latin typeface="Commissioner"/>
                <a:ea typeface="Commissioner"/>
                <a:cs typeface="Commissioner"/>
                <a:sym typeface="Commissioner"/>
              </a:rPr>
              <a:t>Goomba 0.98</a:t>
            </a:r>
            <a:endParaRPr b="1" sz="1100">
              <a:solidFill>
                <a:schemeClr val="lt1"/>
              </a:solidFill>
              <a:highlight>
                <a:srgbClr val="FF47E3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862" name="Google Shape;1862;g2842be3e153_0_36"/>
          <p:cNvSpPr txBox="1"/>
          <p:nvPr/>
        </p:nvSpPr>
        <p:spPr>
          <a:xfrm>
            <a:off x="6851451" y="3438872"/>
            <a:ext cx="14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  <a:highlight>
                  <a:srgbClr val="FF47E3"/>
                </a:highlight>
                <a:latin typeface="Commissioner"/>
                <a:ea typeface="Commissioner"/>
                <a:cs typeface="Commissioner"/>
                <a:sym typeface="Commissioner"/>
              </a:rPr>
              <a:t>Bomb</a:t>
            </a:r>
            <a:r>
              <a:rPr b="1" lang="es" sz="1100">
                <a:solidFill>
                  <a:schemeClr val="lt1"/>
                </a:solidFill>
                <a:highlight>
                  <a:srgbClr val="FF47E3"/>
                </a:highlight>
                <a:latin typeface="Commissioner"/>
                <a:ea typeface="Commissioner"/>
                <a:cs typeface="Commissioner"/>
                <a:sym typeface="Commissioner"/>
              </a:rPr>
              <a:t> 0.89</a:t>
            </a:r>
            <a:endParaRPr b="1" sz="1100">
              <a:solidFill>
                <a:schemeClr val="lt1"/>
              </a:solidFill>
              <a:highlight>
                <a:srgbClr val="FF47E3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1863" name="Google Shape;1863;g2842be3e153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9190" y="1605275"/>
            <a:ext cx="2025134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g2842be3e153_0_36"/>
          <p:cNvSpPr txBox="1"/>
          <p:nvPr/>
        </p:nvSpPr>
        <p:spPr>
          <a:xfrm>
            <a:off x="4653175" y="2831850"/>
            <a:ext cx="436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2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¡¡Este modelo nos hará ganar al Mario Party!!</a:t>
            </a:r>
            <a:endParaRPr sz="1300">
              <a:solidFill>
                <a:schemeClr val="lt2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2842be3e153_0_56"/>
          <p:cNvSpPr txBox="1"/>
          <p:nvPr>
            <p:ph type="title"/>
          </p:nvPr>
        </p:nvSpPr>
        <p:spPr>
          <a:xfrm>
            <a:off x="698775" y="1426350"/>
            <a:ext cx="32760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Tamaño del modelo pre-entrenado: </a:t>
            </a:r>
            <a:endParaRPr>
              <a:solidFill>
                <a:srgbClr val="913DFF"/>
              </a:solidFill>
              <a:latin typeface="Commissioner Medium"/>
              <a:ea typeface="Commissioner Medium"/>
              <a:cs typeface="Commissioner Medium"/>
              <a:sym typeface="Commission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yolov8n.pt, yolov8s.pt, yolov8m.pt, yolov8l.pt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Data augmentation: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Aumentar la variabilidad del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Número de épocas (iteraciones de entrenamiento):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10, 50, 100, 200?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Tamaño del batch: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5, 32, 64?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Tamaño de las imágenes de entrada: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64, 128, 320, 256?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g2842be3e153_0_56"/>
          <p:cNvSpPr txBox="1"/>
          <p:nvPr>
            <p:ph idx="5"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Cosas a tener en cuenta</a:t>
            </a:r>
            <a:endParaRPr/>
          </a:p>
        </p:txBody>
      </p:sp>
      <p:cxnSp>
        <p:nvCxnSpPr>
          <p:cNvPr id="1871" name="Google Shape;1871;g2842be3e153_0_56"/>
          <p:cNvCxnSpPr/>
          <p:nvPr/>
        </p:nvCxnSpPr>
        <p:spPr>
          <a:xfrm>
            <a:off x="519125" y="1584850"/>
            <a:ext cx="0" cy="353100"/>
          </a:xfrm>
          <a:prstGeom prst="straightConnector1">
            <a:avLst/>
          </a:prstGeom>
          <a:noFill/>
          <a:ln cap="flat" cmpd="sng" w="28575">
            <a:solidFill>
              <a:srgbClr val="B7EB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g2842be3e153_0_56"/>
          <p:cNvSpPr txBox="1"/>
          <p:nvPr/>
        </p:nvSpPr>
        <p:spPr>
          <a:xfrm>
            <a:off x="518850" y="943700"/>
            <a:ext cx="3928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Elegid sabiamente vuestros hiper-parámetros. Revisad la </a:t>
            </a:r>
            <a:r>
              <a:rPr lang="es" sz="1100" u="sng">
                <a:solidFill>
                  <a:schemeClr val="hlink"/>
                </a:solidFill>
                <a:latin typeface="Commissioner"/>
                <a:ea typeface="Commissioner"/>
                <a:cs typeface="Commissioner"/>
                <a:sym typeface="Commissioner"/>
                <a:hlinkClick r:id="rId3"/>
              </a:rPr>
              <a:t>documentación</a:t>
            </a:r>
            <a:r>
              <a:rPr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 de Ultralytics!  ;)</a:t>
            </a:r>
            <a:endParaRPr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1873" name="Google Shape;1873;g2842be3e153_0_56"/>
          <p:cNvPicPr preferRelativeResize="0"/>
          <p:nvPr/>
        </p:nvPicPr>
        <p:blipFill rotWithShape="1">
          <a:blip r:embed="rId4">
            <a:alphaModFix/>
          </a:blip>
          <a:srcRect b="49420" l="0" r="0" t="0"/>
          <a:stretch/>
        </p:blipFill>
        <p:spPr>
          <a:xfrm>
            <a:off x="5073859" y="640924"/>
            <a:ext cx="3756467" cy="77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4" name="Google Shape;1874;g2842be3e153_0_56"/>
          <p:cNvCxnSpPr/>
          <p:nvPr/>
        </p:nvCxnSpPr>
        <p:spPr>
          <a:xfrm flipH="1" rot="10800000">
            <a:off x="4946513" y="1460238"/>
            <a:ext cx="3921600" cy="7800"/>
          </a:xfrm>
          <a:prstGeom prst="straightConnector1">
            <a:avLst/>
          </a:prstGeom>
          <a:noFill/>
          <a:ln cap="flat" cmpd="sng" w="9525">
            <a:solidFill>
              <a:srgbClr val="913D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5" name="Google Shape;1875;g2842be3e153_0_56"/>
          <p:cNvCxnSpPr/>
          <p:nvPr/>
        </p:nvCxnSpPr>
        <p:spPr>
          <a:xfrm flipH="1" rot="10800000">
            <a:off x="5006788" y="573775"/>
            <a:ext cx="3893100" cy="7500"/>
          </a:xfrm>
          <a:prstGeom prst="straightConnector1">
            <a:avLst/>
          </a:prstGeom>
          <a:noFill/>
          <a:ln cap="flat" cmpd="sng" w="9525">
            <a:solidFill>
              <a:srgbClr val="913D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76" name="Google Shape;1876;g2842be3e153_0_56"/>
          <p:cNvSpPr txBox="1"/>
          <p:nvPr/>
        </p:nvSpPr>
        <p:spPr>
          <a:xfrm>
            <a:off x="6301363" y="1414325"/>
            <a:ext cx="146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Tamaño del modelo</a:t>
            </a:r>
            <a:endParaRPr b="1" sz="10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877" name="Google Shape;1877;g2842be3e153_0_56"/>
          <p:cNvSpPr txBox="1"/>
          <p:nvPr/>
        </p:nvSpPr>
        <p:spPr>
          <a:xfrm>
            <a:off x="6257063" y="291675"/>
            <a:ext cx="146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Precisión del modelo</a:t>
            </a:r>
            <a:endParaRPr b="1" sz="10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1878" name="Google Shape;1878;g2842be3e153_0_56"/>
          <p:cNvPicPr preferRelativeResize="0"/>
          <p:nvPr/>
        </p:nvPicPr>
        <p:blipFill rotWithShape="1">
          <a:blip r:embed="rId5">
            <a:alphaModFix/>
          </a:blip>
          <a:srcRect b="22008" l="5227" r="63805" t="15307"/>
          <a:stretch/>
        </p:blipFill>
        <p:spPr>
          <a:xfrm>
            <a:off x="5149032" y="3326927"/>
            <a:ext cx="1181394" cy="106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g2842be3e153_0_56"/>
          <p:cNvPicPr preferRelativeResize="0"/>
          <p:nvPr/>
        </p:nvPicPr>
        <p:blipFill rotWithShape="1">
          <a:blip r:embed="rId5">
            <a:alphaModFix/>
          </a:blip>
          <a:srcRect b="67871" l="41597" r="47556" t="10361"/>
          <a:stretch/>
        </p:blipFill>
        <p:spPr>
          <a:xfrm>
            <a:off x="6777563" y="2972340"/>
            <a:ext cx="891987" cy="79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g2842be3e153_0_56"/>
          <p:cNvPicPr preferRelativeResize="0"/>
          <p:nvPr/>
        </p:nvPicPr>
        <p:blipFill rotWithShape="1">
          <a:blip r:embed="rId5">
            <a:alphaModFix/>
          </a:blip>
          <a:srcRect b="67803" l="60960" r="28139" t="10112"/>
          <a:stretch/>
        </p:blipFill>
        <p:spPr>
          <a:xfrm>
            <a:off x="7840091" y="2982156"/>
            <a:ext cx="891999" cy="80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g2842be3e153_0_56"/>
          <p:cNvPicPr preferRelativeResize="0"/>
          <p:nvPr/>
        </p:nvPicPr>
        <p:blipFill rotWithShape="1">
          <a:blip r:embed="rId6">
            <a:alphaModFix/>
          </a:blip>
          <a:srcRect b="22008" l="5227" r="63805" t="15307"/>
          <a:stretch/>
        </p:blipFill>
        <p:spPr>
          <a:xfrm>
            <a:off x="7840102" y="3842654"/>
            <a:ext cx="891975" cy="80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g2842be3e153_0_56"/>
          <p:cNvPicPr preferRelativeResize="0"/>
          <p:nvPr/>
        </p:nvPicPr>
        <p:blipFill rotWithShape="1">
          <a:blip r:embed="rId7">
            <a:alphaModFix/>
          </a:blip>
          <a:srcRect b="22008" l="5227" r="63805" t="15307"/>
          <a:stretch/>
        </p:blipFill>
        <p:spPr>
          <a:xfrm>
            <a:off x="6777563" y="3842654"/>
            <a:ext cx="891975" cy="8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2842be3e153_0_56"/>
          <p:cNvSpPr/>
          <p:nvPr/>
        </p:nvSpPr>
        <p:spPr>
          <a:xfrm rot="10800000">
            <a:off x="6445750" y="2916250"/>
            <a:ext cx="216600" cy="1822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g2842be3e153_0_56"/>
          <p:cNvSpPr txBox="1"/>
          <p:nvPr/>
        </p:nvSpPr>
        <p:spPr>
          <a:xfrm>
            <a:off x="5124938" y="4065245"/>
            <a:ext cx="36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Commissioner"/>
                <a:ea typeface="Commissioner"/>
                <a:cs typeface="Commissioner"/>
                <a:sym typeface="Commissioner"/>
              </a:rPr>
              <a:t>1 foto</a:t>
            </a:r>
            <a:endParaRPr b="1">
              <a:solidFill>
                <a:schemeClr val="lt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842be3e153_0_87"/>
          <p:cNvSpPr txBox="1"/>
          <p:nvPr>
            <p:ph idx="2" type="title"/>
          </p:nvPr>
        </p:nvSpPr>
        <p:spPr>
          <a:xfrm>
            <a:off x="519125" y="2571750"/>
            <a:ext cx="4062600" cy="18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¡</a:t>
            </a:r>
            <a:r>
              <a:rPr lang="es" sz="3600">
                <a:solidFill>
                  <a:schemeClr val="lt1"/>
                </a:solidFill>
              </a:rPr>
              <a:t>Muchas gracias!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900">
                <a:solidFill>
                  <a:schemeClr val="lt1"/>
                </a:solidFill>
                <a:latin typeface="Outfit ExtraLight"/>
                <a:ea typeface="Outfit ExtraLight"/>
                <a:cs typeface="Outfit ExtraLight"/>
                <a:sym typeface="Outfit ExtraLight"/>
              </a:rPr>
              <a:t>Espero que os animéis a crear vuestros propios proyectos de DL.</a:t>
            </a:r>
            <a:endParaRPr i="1" sz="1900">
              <a:solidFill>
                <a:schemeClr val="lt1"/>
              </a:solidFill>
              <a:latin typeface="Outfit ExtraLight"/>
              <a:ea typeface="Outfit ExtraLight"/>
              <a:cs typeface="Outfit ExtraLight"/>
              <a:sym typeface="Outfi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Outfit ExtraLight"/>
              <a:ea typeface="Outfit ExtraLight"/>
              <a:cs typeface="Outfit ExtraLight"/>
              <a:sym typeface="Outfi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1500">
                <a:solidFill>
                  <a:schemeClr val="lt1"/>
                </a:solidFill>
              </a:rPr>
              <a:t>Mucha suerte en el Hackatón.</a:t>
            </a:r>
            <a:endParaRPr b="1" i="1" sz="1500">
              <a:solidFill>
                <a:schemeClr val="lt1"/>
              </a:solidFill>
            </a:endParaRPr>
          </a:p>
        </p:txBody>
      </p:sp>
      <p:sp>
        <p:nvSpPr>
          <p:cNvPr id="1890" name="Google Shape;1890;g2842be3e153_0_87"/>
          <p:cNvSpPr txBox="1"/>
          <p:nvPr>
            <p:ph idx="3" type="title"/>
          </p:nvPr>
        </p:nvSpPr>
        <p:spPr>
          <a:xfrm>
            <a:off x="6724200" y="4280400"/>
            <a:ext cx="1897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Teresa Lobo Alonso</a:t>
            </a:r>
            <a:endParaRPr/>
          </a:p>
        </p:txBody>
      </p:sp>
      <p:sp>
        <p:nvSpPr>
          <p:cNvPr id="1891" name="Google Shape;1891;g2842be3e153_0_87"/>
          <p:cNvSpPr txBox="1"/>
          <p:nvPr>
            <p:ph idx="5" type="title"/>
          </p:nvPr>
        </p:nvSpPr>
        <p:spPr>
          <a:xfrm>
            <a:off x="6728400" y="4495325"/>
            <a:ext cx="18972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ML Engineer</a:t>
            </a:r>
            <a:endParaRPr/>
          </a:p>
        </p:txBody>
      </p:sp>
      <p:pic>
        <p:nvPicPr>
          <p:cNvPr id="1892" name="Google Shape;1892;g2842be3e153_0_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975" y="791289"/>
            <a:ext cx="419050" cy="408412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g2842be3e153_0_87">
            <a:hlinkClick r:id="rId5"/>
          </p:cNvPr>
          <p:cNvSpPr txBox="1"/>
          <p:nvPr/>
        </p:nvSpPr>
        <p:spPr>
          <a:xfrm>
            <a:off x="2767650" y="1205025"/>
            <a:ext cx="120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2"/>
                </a:solidFill>
              </a:rPr>
              <a:t>LoboaTeresa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1894" name="Google Shape;1894;g2842be3e153_0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288" y="785960"/>
            <a:ext cx="419075" cy="4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g2842be3e153_0_87">
            <a:hlinkClick r:id="rId7"/>
          </p:cNvPr>
          <p:cNvSpPr txBox="1"/>
          <p:nvPr/>
        </p:nvSpPr>
        <p:spPr>
          <a:xfrm>
            <a:off x="4222975" y="1205025"/>
            <a:ext cx="120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2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Teresa Lobo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1896" name="Google Shape;1896;g2842be3e153_0_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9963" y="1589937"/>
            <a:ext cx="1327677" cy="1327677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g2842be3e153_0_87"/>
          <p:cNvSpPr txBox="1"/>
          <p:nvPr/>
        </p:nvSpPr>
        <p:spPr>
          <a:xfrm>
            <a:off x="6674863" y="2917625"/>
            <a:ext cx="17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Dame tu opinión :)</a:t>
            </a:r>
            <a:endParaRPr>
              <a:solidFill>
                <a:schemeClr val="lt1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82cb69972d_0_9"/>
          <p:cNvSpPr txBox="1"/>
          <p:nvPr>
            <p:ph type="title"/>
          </p:nvPr>
        </p:nvSpPr>
        <p:spPr>
          <a:xfrm>
            <a:off x="1206000" y="1539000"/>
            <a:ext cx="67284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">
                <a:solidFill>
                  <a:srgbClr val="B7EB00"/>
                </a:solidFill>
                <a:latin typeface="Outfit"/>
                <a:ea typeface="Outfit"/>
                <a:cs typeface="Outfit"/>
                <a:sym typeface="Outfit"/>
              </a:rPr>
              <a:t>Esto es un taller de IA (o ML) centrado en DL</a:t>
            </a:r>
            <a:endParaRPr>
              <a:solidFill>
                <a:srgbClr val="B7EB00"/>
              </a:solidFill>
            </a:endParaRPr>
          </a:p>
        </p:txBody>
      </p:sp>
      <p:sp>
        <p:nvSpPr>
          <p:cNvPr id="599" name="Google Shape;599;g282cb69972d_0_9"/>
          <p:cNvSpPr txBox="1"/>
          <p:nvPr>
            <p:ph idx="2" type="title"/>
          </p:nvPr>
        </p:nvSpPr>
        <p:spPr>
          <a:xfrm>
            <a:off x="518175" y="3609900"/>
            <a:ext cx="22842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82cb69972d_0_9"/>
          <p:cNvSpPr txBox="1"/>
          <p:nvPr>
            <p:ph idx="3" type="title"/>
          </p:nvPr>
        </p:nvSpPr>
        <p:spPr>
          <a:xfrm>
            <a:off x="518175" y="4079100"/>
            <a:ext cx="2284200" cy="2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82cb69972d_0_9"/>
          <p:cNvSpPr txBox="1"/>
          <p:nvPr>
            <p:ph idx="4" type="title"/>
          </p:nvPr>
        </p:nvSpPr>
        <p:spPr>
          <a:xfrm>
            <a:off x="518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82cb69972d_0_9"/>
          <p:cNvSpPr txBox="1"/>
          <p:nvPr>
            <p:ph idx="5" type="title"/>
          </p:nvPr>
        </p:nvSpPr>
        <p:spPr>
          <a:xfrm>
            <a:off x="3281400" y="4845000"/>
            <a:ext cx="1895400" cy="12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g282cb69972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87" y="2297950"/>
            <a:ext cx="1452825" cy="19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282cb69972d_0_9"/>
          <p:cNvSpPr txBox="1"/>
          <p:nvPr/>
        </p:nvSpPr>
        <p:spPr>
          <a:xfrm>
            <a:off x="4221375" y="3514500"/>
            <a:ext cx="8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highlight>
                  <a:schemeClr val="dk1"/>
                </a:highlight>
                <a:latin typeface="Commissioner"/>
                <a:ea typeface="Commissioner"/>
                <a:cs typeface="Commissioner"/>
                <a:sym typeface="Commissioner"/>
              </a:rPr>
              <a:t>QUÉ?¿?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770616808_1_9"/>
          <p:cNvSpPr txBox="1"/>
          <p:nvPr/>
        </p:nvSpPr>
        <p:spPr>
          <a:xfrm>
            <a:off x="518850" y="1199775"/>
            <a:ext cx="39285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es un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campo de la informática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que se enfoca en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crear sistemas con capacidades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iguales o superiores a las de los seres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humanos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. 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10" name="Google Shape;610;g24770616808_1_9"/>
          <p:cNvSpPr txBox="1"/>
          <p:nvPr/>
        </p:nvSpPr>
        <p:spPr>
          <a:xfrm>
            <a:off x="518850" y="342900"/>
            <a:ext cx="3965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rgbClr val="061B2B"/>
                </a:solidFill>
                <a:latin typeface="Outfit"/>
                <a:ea typeface="Outfit"/>
                <a:cs typeface="Outfit"/>
                <a:sym typeface="Outfit"/>
              </a:rPr>
              <a:t>¿IA? ¿ML? ¿DL?, ¿de qué me hablas?</a:t>
            </a:r>
            <a:endParaRPr b="0" i="0" sz="2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1" name="Google Shape;611;g24770616808_1_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2" name="Google Shape;612;g24770616808_1_9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3" name="Google Shape;613;g24770616808_1_9"/>
          <p:cNvSpPr txBox="1"/>
          <p:nvPr/>
        </p:nvSpPr>
        <p:spPr>
          <a:xfrm>
            <a:off x="955200" y="2334075"/>
            <a:ext cx="3052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14" name="Google Shape;614;g24770616808_1_9"/>
          <p:cNvSpPr txBox="1"/>
          <p:nvPr/>
        </p:nvSpPr>
        <p:spPr>
          <a:xfrm>
            <a:off x="955199" y="3035975"/>
            <a:ext cx="2966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15" name="Google Shape;615;g24770616808_1_9"/>
          <p:cNvSpPr txBox="1"/>
          <p:nvPr/>
        </p:nvSpPr>
        <p:spPr>
          <a:xfrm>
            <a:off x="955200" y="3897200"/>
            <a:ext cx="3052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61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g24770616808_1_9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24770616808_1_9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8" name="Google Shape;618;g24770616808_1_9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19" name="Google Shape;619;g24770616808_1_9"/>
          <p:cNvSpPr/>
          <p:nvPr/>
        </p:nvSpPr>
        <p:spPr>
          <a:xfrm rot="5400000">
            <a:off x="226585" y="4245140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4770616808_1_9"/>
          <p:cNvSpPr/>
          <p:nvPr/>
        </p:nvSpPr>
        <p:spPr>
          <a:xfrm rot="5400000">
            <a:off x="226585" y="3440177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24770616808_1_9"/>
          <p:cNvSpPr/>
          <p:nvPr/>
        </p:nvSpPr>
        <p:spPr>
          <a:xfrm rot="5400000">
            <a:off x="302648" y="2610465"/>
            <a:ext cx="432404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24770616808_1_9"/>
          <p:cNvSpPr/>
          <p:nvPr/>
        </p:nvSpPr>
        <p:spPr>
          <a:xfrm>
            <a:off x="4814525" y="342900"/>
            <a:ext cx="4174800" cy="4220700"/>
          </a:xfrm>
          <a:prstGeom prst="ellipse">
            <a:avLst/>
          </a:prstGeom>
          <a:solidFill>
            <a:srgbClr val="4A94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23" name="Google Shape;623;g24770616808_1_9"/>
          <p:cNvSpPr/>
          <p:nvPr/>
        </p:nvSpPr>
        <p:spPr>
          <a:xfrm>
            <a:off x="5255075" y="1250350"/>
            <a:ext cx="3365700" cy="3331800"/>
          </a:xfrm>
          <a:prstGeom prst="ellipse">
            <a:avLst/>
          </a:prstGeom>
          <a:solidFill>
            <a:srgbClr val="B7EB00"/>
          </a:solidFill>
          <a:ln cap="flat" cmpd="sng" w="9525">
            <a:solidFill>
              <a:srgbClr val="B7E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24" name="Google Shape;624;g24770616808_1_9"/>
          <p:cNvSpPr/>
          <p:nvPr/>
        </p:nvSpPr>
        <p:spPr>
          <a:xfrm>
            <a:off x="5815625" y="2359750"/>
            <a:ext cx="2244600" cy="22224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25" name="Google Shape;625;g24770616808_1_9"/>
          <p:cNvSpPr txBox="1"/>
          <p:nvPr/>
        </p:nvSpPr>
        <p:spPr>
          <a:xfrm>
            <a:off x="5690975" y="741975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26" name="Google Shape;626;g24770616808_1_9"/>
          <p:cNvSpPr txBox="1"/>
          <p:nvPr/>
        </p:nvSpPr>
        <p:spPr>
          <a:xfrm>
            <a:off x="5690975" y="1709750"/>
            <a:ext cx="253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rPr>
              <a:t>Machine Learning (ML)</a:t>
            </a:r>
            <a:endParaRPr b="1">
              <a:solidFill>
                <a:schemeClr val="accent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2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automático)</a:t>
            </a:r>
            <a:endParaRPr sz="1300">
              <a:solidFill>
                <a:schemeClr val="accent2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  <p:sp>
        <p:nvSpPr>
          <p:cNvPr id="627" name="Google Shape;627;g24770616808_1_9"/>
          <p:cNvSpPr txBox="1"/>
          <p:nvPr/>
        </p:nvSpPr>
        <p:spPr>
          <a:xfrm>
            <a:off x="5815625" y="3170800"/>
            <a:ext cx="224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Deep Learning (DL)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profundo)</a:t>
            </a:r>
            <a:endParaRPr sz="1300">
              <a:solidFill>
                <a:srgbClr val="FFFFFF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e8026c6a32_0_2"/>
          <p:cNvSpPr txBox="1"/>
          <p:nvPr/>
        </p:nvSpPr>
        <p:spPr>
          <a:xfrm>
            <a:off x="518850" y="1199775"/>
            <a:ext cx="39285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es un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campo de la informática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que se enfoca en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crear sistemas con capacidades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iguales o superiores a las de los seres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humanos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. 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Aprendizaje automático o Machine Learning (ML):</a:t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33" name="Google Shape;633;g1e8026c6a32_0_2"/>
          <p:cNvSpPr txBox="1"/>
          <p:nvPr/>
        </p:nvSpPr>
        <p:spPr>
          <a:xfrm>
            <a:off x="518850" y="342900"/>
            <a:ext cx="3965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rgbClr val="061B2B"/>
                </a:solidFill>
                <a:latin typeface="Outfit"/>
                <a:ea typeface="Outfit"/>
                <a:cs typeface="Outfit"/>
                <a:sym typeface="Outfit"/>
              </a:rPr>
              <a:t>¿IA? ¿ML? ¿DL?, ¿de qué me hablas?</a:t>
            </a:r>
            <a:endParaRPr b="0" i="0" sz="2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4" name="Google Shape;634;g1e8026c6a32_0_2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5" name="Google Shape;635;g1e8026c6a32_0_2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6" name="Google Shape;636;g1e8026c6a32_0_2"/>
          <p:cNvSpPr txBox="1"/>
          <p:nvPr/>
        </p:nvSpPr>
        <p:spPr>
          <a:xfrm>
            <a:off x="955200" y="2334075"/>
            <a:ext cx="3052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Clases: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Supervisado, </a:t>
            </a: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no supervisado, </a:t>
            </a: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semi-supervisado y de refuerzo.</a:t>
            </a:r>
            <a:endParaRPr b="0" i="0" sz="900" u="none" cap="none" strike="noStrike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37" name="Google Shape;637;g1e8026c6a32_0_2"/>
          <p:cNvSpPr txBox="1"/>
          <p:nvPr/>
        </p:nvSpPr>
        <p:spPr>
          <a:xfrm>
            <a:off x="955199" y="3035975"/>
            <a:ext cx="2966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Ejemplos de Algoritmos: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SVM, KNN, árboles de decisión, redes neuronales…</a:t>
            </a:r>
            <a:endParaRPr b="0" i="0" sz="9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38" name="Google Shape;638;g1e8026c6a32_0_2"/>
          <p:cNvSpPr txBox="1"/>
          <p:nvPr/>
        </p:nvSpPr>
        <p:spPr>
          <a:xfrm>
            <a:off x="955200" y="3897200"/>
            <a:ext cx="3052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61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g1e8026c6a32_0_2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1e8026c6a32_0_2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41" name="Google Shape;641;g1e8026c6a32_0_2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42" name="Google Shape;642;g1e8026c6a32_0_2"/>
          <p:cNvSpPr/>
          <p:nvPr/>
        </p:nvSpPr>
        <p:spPr>
          <a:xfrm rot="5400000">
            <a:off x="226585" y="4245140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1e8026c6a32_0_2"/>
          <p:cNvSpPr/>
          <p:nvPr/>
        </p:nvSpPr>
        <p:spPr>
          <a:xfrm rot="5400000">
            <a:off x="226585" y="3440177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1e8026c6a32_0_2"/>
          <p:cNvSpPr/>
          <p:nvPr/>
        </p:nvSpPr>
        <p:spPr>
          <a:xfrm rot="5400000">
            <a:off x="302648" y="2610465"/>
            <a:ext cx="432404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1e8026c6a32_0_2"/>
          <p:cNvSpPr/>
          <p:nvPr/>
        </p:nvSpPr>
        <p:spPr>
          <a:xfrm>
            <a:off x="4814525" y="342900"/>
            <a:ext cx="4174800" cy="4220700"/>
          </a:xfrm>
          <a:prstGeom prst="ellipse">
            <a:avLst/>
          </a:prstGeom>
          <a:solidFill>
            <a:srgbClr val="4A94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46" name="Google Shape;646;g1e8026c6a32_0_2"/>
          <p:cNvSpPr/>
          <p:nvPr/>
        </p:nvSpPr>
        <p:spPr>
          <a:xfrm>
            <a:off x="5255075" y="1250350"/>
            <a:ext cx="3365700" cy="3331800"/>
          </a:xfrm>
          <a:prstGeom prst="ellipse">
            <a:avLst/>
          </a:prstGeom>
          <a:solidFill>
            <a:srgbClr val="B7EB00"/>
          </a:solidFill>
          <a:ln cap="flat" cmpd="sng" w="9525">
            <a:solidFill>
              <a:srgbClr val="B7E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47" name="Google Shape;647;g1e8026c6a32_0_2"/>
          <p:cNvSpPr/>
          <p:nvPr/>
        </p:nvSpPr>
        <p:spPr>
          <a:xfrm>
            <a:off x="5815625" y="2359750"/>
            <a:ext cx="2244600" cy="22224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48" name="Google Shape;648;g1e8026c6a32_0_2"/>
          <p:cNvSpPr txBox="1"/>
          <p:nvPr/>
        </p:nvSpPr>
        <p:spPr>
          <a:xfrm>
            <a:off x="5690975" y="741975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49" name="Google Shape;649;g1e8026c6a32_0_2"/>
          <p:cNvSpPr txBox="1"/>
          <p:nvPr/>
        </p:nvSpPr>
        <p:spPr>
          <a:xfrm>
            <a:off x="5690975" y="1709750"/>
            <a:ext cx="253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rPr>
              <a:t>Machine Learning (ML)</a:t>
            </a:r>
            <a:endParaRPr b="1">
              <a:solidFill>
                <a:schemeClr val="accent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2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automático)</a:t>
            </a:r>
            <a:endParaRPr sz="1300">
              <a:solidFill>
                <a:schemeClr val="accent2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  <p:sp>
        <p:nvSpPr>
          <p:cNvPr id="650" name="Google Shape;650;g1e8026c6a32_0_2"/>
          <p:cNvSpPr txBox="1"/>
          <p:nvPr/>
        </p:nvSpPr>
        <p:spPr>
          <a:xfrm>
            <a:off x="5815625" y="3170800"/>
            <a:ext cx="224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Deep Learning (DL)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profundo)</a:t>
            </a:r>
            <a:endParaRPr sz="1300">
              <a:solidFill>
                <a:srgbClr val="FFFFFF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e8026c6a32_0_24"/>
          <p:cNvSpPr txBox="1"/>
          <p:nvPr/>
        </p:nvSpPr>
        <p:spPr>
          <a:xfrm>
            <a:off x="518850" y="1199775"/>
            <a:ext cx="392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La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es un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campo de la informática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 que se enfoca en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crear sistemas con capacidades 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iguales o superiores a las de los seres </a:t>
            </a: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humanos</a:t>
            </a:r>
            <a:r>
              <a:rPr lang="es" sz="11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. </a:t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Aprendizaje automático o Machine Learning (ML):</a:t>
            </a:r>
            <a:endParaRPr b="1" sz="1100">
              <a:solidFill>
                <a:srgbClr val="061B2B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56" name="Google Shape;656;g1e8026c6a32_0_24"/>
          <p:cNvSpPr txBox="1"/>
          <p:nvPr/>
        </p:nvSpPr>
        <p:spPr>
          <a:xfrm>
            <a:off x="518850" y="342900"/>
            <a:ext cx="3965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rgbClr val="061B2B"/>
                </a:solidFill>
                <a:latin typeface="Outfit"/>
                <a:ea typeface="Outfit"/>
                <a:cs typeface="Outfit"/>
                <a:sym typeface="Outfit"/>
              </a:rPr>
              <a:t>¿IA? ¿ML? ¿DL?, ¿de qué me hablas?</a:t>
            </a:r>
            <a:endParaRPr b="0" i="0" sz="2400" u="none" cap="none" strike="noStrike">
              <a:solidFill>
                <a:srgbClr val="061B2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7" name="Google Shape;657;g1e8026c6a32_0_2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8" name="Google Shape;658;g1e8026c6a32_0_24"/>
          <p:cNvSpPr txBox="1"/>
          <p:nvPr>
            <p:ph idx="12" type="sldNum"/>
          </p:nvPr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9" name="Google Shape;659;g1e8026c6a32_0_24"/>
          <p:cNvSpPr txBox="1"/>
          <p:nvPr/>
        </p:nvSpPr>
        <p:spPr>
          <a:xfrm>
            <a:off x="955199" y="3035975"/>
            <a:ext cx="29664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Ejemplos de Algoritmos: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SVM, KNN, árboles de decisión, </a:t>
            </a:r>
            <a:r>
              <a:rPr b="1" lang="es" sz="900">
                <a:solidFill>
                  <a:srgbClr val="061B2B"/>
                </a:solidFill>
                <a:latin typeface="Commissioner"/>
                <a:ea typeface="Commissioner"/>
                <a:cs typeface="Commissioner"/>
                <a:sym typeface="Commissioner"/>
              </a:rPr>
              <a:t>redes neuronales</a:t>
            </a: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…</a:t>
            </a:r>
            <a:endParaRPr b="0" i="0" sz="9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60" name="Google Shape;660;g1e8026c6a32_0_24"/>
          <p:cNvSpPr txBox="1"/>
          <p:nvPr/>
        </p:nvSpPr>
        <p:spPr>
          <a:xfrm>
            <a:off x="955200" y="3897200"/>
            <a:ext cx="3052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Aprendizaje profundo o Deep Learning (DL):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Subconjunto de algoritmos de ML basados en redes neuronales.</a:t>
            </a:r>
            <a:endParaRPr b="1" i="0" sz="1100" u="none" cap="none" strike="noStrike">
              <a:solidFill>
                <a:srgbClr val="061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g1e8026c6a32_0_24"/>
          <p:cNvSpPr/>
          <p:nvPr/>
        </p:nvSpPr>
        <p:spPr>
          <a:xfrm>
            <a:off x="4659725" y="-25"/>
            <a:ext cx="4484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1e8026c6a32_0_24"/>
          <p:cNvSpPr/>
          <p:nvPr/>
        </p:nvSpPr>
        <p:spPr>
          <a:xfrm>
            <a:off x="8108778" y="4892014"/>
            <a:ext cx="517877" cy="78885"/>
          </a:xfrm>
          <a:custGeom>
            <a:rect b="b" l="l" r="r" t="t"/>
            <a:pathLst>
              <a:path extrusionOk="0" h="42989" w="282222">
                <a:moveTo>
                  <a:pt x="267327" y="8479"/>
                </a:moveTo>
                <a:cubicBezTo>
                  <a:pt x="268885" y="8479"/>
                  <a:pt x="270214" y="9074"/>
                  <a:pt x="271314" y="10266"/>
                </a:cubicBezTo>
                <a:cubicBezTo>
                  <a:pt x="272368" y="11458"/>
                  <a:pt x="272964" y="12878"/>
                  <a:pt x="272964" y="14574"/>
                </a:cubicBezTo>
                <a:cubicBezTo>
                  <a:pt x="272964" y="16224"/>
                  <a:pt x="272460" y="17690"/>
                  <a:pt x="271314" y="18928"/>
                </a:cubicBezTo>
                <a:cubicBezTo>
                  <a:pt x="270214" y="20119"/>
                  <a:pt x="268885" y="20669"/>
                  <a:pt x="267327" y="20669"/>
                </a:cubicBezTo>
                <a:lnTo>
                  <a:pt x="258986" y="20669"/>
                </a:lnTo>
                <a:lnTo>
                  <a:pt x="258986" y="8479"/>
                </a:lnTo>
                <a:close/>
                <a:moveTo>
                  <a:pt x="223743" y="10220"/>
                </a:moveTo>
                <a:lnTo>
                  <a:pt x="229425" y="27085"/>
                </a:lnTo>
                <a:lnTo>
                  <a:pt x="218060" y="27085"/>
                </a:lnTo>
                <a:lnTo>
                  <a:pt x="223743" y="10220"/>
                </a:lnTo>
                <a:close/>
                <a:moveTo>
                  <a:pt x="39735" y="871"/>
                </a:moveTo>
                <a:lnTo>
                  <a:pt x="39735" y="42163"/>
                </a:lnTo>
                <a:lnTo>
                  <a:pt x="47893" y="42163"/>
                </a:lnTo>
                <a:lnTo>
                  <a:pt x="47893" y="16911"/>
                </a:lnTo>
                <a:lnTo>
                  <a:pt x="65583" y="42163"/>
                </a:lnTo>
                <a:lnTo>
                  <a:pt x="71770" y="42163"/>
                </a:lnTo>
                <a:lnTo>
                  <a:pt x="71770" y="871"/>
                </a:lnTo>
                <a:lnTo>
                  <a:pt x="63613" y="871"/>
                </a:lnTo>
                <a:lnTo>
                  <a:pt x="63613" y="26077"/>
                </a:lnTo>
                <a:lnTo>
                  <a:pt x="45922" y="871"/>
                </a:lnTo>
                <a:close/>
                <a:moveTo>
                  <a:pt x="174659" y="871"/>
                </a:moveTo>
                <a:lnTo>
                  <a:pt x="174659" y="42163"/>
                </a:lnTo>
                <a:lnTo>
                  <a:pt x="198536" y="42163"/>
                </a:lnTo>
                <a:lnTo>
                  <a:pt x="198536" y="34372"/>
                </a:lnTo>
                <a:lnTo>
                  <a:pt x="182771" y="34372"/>
                </a:lnTo>
                <a:lnTo>
                  <a:pt x="182771" y="871"/>
                </a:lnTo>
                <a:close/>
                <a:moveTo>
                  <a:pt x="218701" y="871"/>
                </a:moveTo>
                <a:lnTo>
                  <a:pt x="204219" y="42163"/>
                </a:lnTo>
                <a:lnTo>
                  <a:pt x="212973" y="42163"/>
                </a:lnTo>
                <a:lnTo>
                  <a:pt x="215447" y="34739"/>
                </a:lnTo>
                <a:lnTo>
                  <a:pt x="231900" y="34739"/>
                </a:lnTo>
                <a:lnTo>
                  <a:pt x="234329" y="42163"/>
                </a:lnTo>
                <a:lnTo>
                  <a:pt x="243220" y="42163"/>
                </a:lnTo>
                <a:lnTo>
                  <a:pt x="228784" y="871"/>
                </a:lnTo>
                <a:close/>
                <a:moveTo>
                  <a:pt x="250828" y="871"/>
                </a:moveTo>
                <a:lnTo>
                  <a:pt x="250828" y="42163"/>
                </a:lnTo>
                <a:lnTo>
                  <a:pt x="258986" y="42163"/>
                </a:lnTo>
                <a:lnTo>
                  <a:pt x="258986" y="27864"/>
                </a:lnTo>
                <a:lnTo>
                  <a:pt x="265173" y="27864"/>
                </a:lnTo>
                <a:lnTo>
                  <a:pt x="273468" y="42163"/>
                </a:lnTo>
                <a:lnTo>
                  <a:pt x="282222" y="42163"/>
                </a:lnTo>
                <a:lnTo>
                  <a:pt x="273147" y="26581"/>
                </a:lnTo>
                <a:cubicBezTo>
                  <a:pt x="275530" y="25481"/>
                  <a:pt x="277501" y="23831"/>
                  <a:pt x="278922" y="21723"/>
                </a:cubicBezTo>
                <a:cubicBezTo>
                  <a:pt x="280343" y="19524"/>
                  <a:pt x="281076" y="17140"/>
                  <a:pt x="281076" y="14528"/>
                </a:cubicBezTo>
                <a:cubicBezTo>
                  <a:pt x="281076" y="10770"/>
                  <a:pt x="279793" y="7562"/>
                  <a:pt x="277089" y="4858"/>
                </a:cubicBezTo>
                <a:cubicBezTo>
                  <a:pt x="274385" y="2154"/>
                  <a:pt x="271177" y="871"/>
                  <a:pt x="267327" y="871"/>
                </a:cubicBezTo>
                <a:close/>
                <a:moveTo>
                  <a:pt x="102751" y="0"/>
                </a:moveTo>
                <a:cubicBezTo>
                  <a:pt x="96610" y="0"/>
                  <a:pt x="91477" y="2062"/>
                  <a:pt x="87307" y="6233"/>
                </a:cubicBezTo>
                <a:cubicBezTo>
                  <a:pt x="83182" y="10403"/>
                  <a:pt x="81120" y="15536"/>
                  <a:pt x="81120" y="21540"/>
                </a:cubicBezTo>
                <a:cubicBezTo>
                  <a:pt x="81120" y="27498"/>
                  <a:pt x="83136" y="32585"/>
                  <a:pt x="87353" y="36755"/>
                </a:cubicBezTo>
                <a:cubicBezTo>
                  <a:pt x="91523" y="40926"/>
                  <a:pt x="96839" y="42942"/>
                  <a:pt x="103210" y="42942"/>
                </a:cubicBezTo>
                <a:cubicBezTo>
                  <a:pt x="109168" y="42942"/>
                  <a:pt x="114117" y="41109"/>
                  <a:pt x="117829" y="37489"/>
                </a:cubicBezTo>
                <a:cubicBezTo>
                  <a:pt x="121588" y="33822"/>
                  <a:pt x="123512" y="29056"/>
                  <a:pt x="123512" y="23144"/>
                </a:cubicBezTo>
                <a:lnTo>
                  <a:pt x="123512" y="19936"/>
                </a:lnTo>
                <a:lnTo>
                  <a:pt x="102751" y="19936"/>
                </a:lnTo>
                <a:lnTo>
                  <a:pt x="102751" y="27177"/>
                </a:lnTo>
                <a:lnTo>
                  <a:pt x="115309" y="27177"/>
                </a:lnTo>
                <a:cubicBezTo>
                  <a:pt x="114576" y="29606"/>
                  <a:pt x="113109" y="31577"/>
                  <a:pt x="111047" y="32952"/>
                </a:cubicBezTo>
                <a:cubicBezTo>
                  <a:pt x="108984" y="34326"/>
                  <a:pt x="106372" y="35014"/>
                  <a:pt x="103256" y="35014"/>
                </a:cubicBezTo>
                <a:cubicBezTo>
                  <a:pt x="98993" y="35014"/>
                  <a:pt x="95556" y="33731"/>
                  <a:pt x="93035" y="31210"/>
                </a:cubicBezTo>
                <a:cubicBezTo>
                  <a:pt x="90423" y="28644"/>
                  <a:pt x="89186" y="25436"/>
                  <a:pt x="89186" y="21540"/>
                </a:cubicBezTo>
                <a:cubicBezTo>
                  <a:pt x="89186" y="17599"/>
                  <a:pt x="90423" y="14345"/>
                  <a:pt x="92944" y="11824"/>
                </a:cubicBezTo>
                <a:cubicBezTo>
                  <a:pt x="95464" y="9212"/>
                  <a:pt x="98764" y="7929"/>
                  <a:pt x="102706" y="7929"/>
                </a:cubicBezTo>
                <a:cubicBezTo>
                  <a:pt x="105089" y="7929"/>
                  <a:pt x="107289" y="8433"/>
                  <a:pt x="109305" y="9533"/>
                </a:cubicBezTo>
                <a:cubicBezTo>
                  <a:pt x="111276" y="10587"/>
                  <a:pt x="112788" y="11962"/>
                  <a:pt x="113751" y="13657"/>
                </a:cubicBezTo>
                <a:lnTo>
                  <a:pt x="120763" y="9624"/>
                </a:lnTo>
                <a:cubicBezTo>
                  <a:pt x="118929" y="6645"/>
                  <a:pt x="116455" y="4354"/>
                  <a:pt x="113246" y="2567"/>
                </a:cubicBezTo>
                <a:cubicBezTo>
                  <a:pt x="110038" y="871"/>
                  <a:pt x="106555" y="0"/>
                  <a:pt x="102751" y="0"/>
                </a:cubicBezTo>
                <a:close/>
                <a:moveTo>
                  <a:pt x="132220" y="871"/>
                </a:moveTo>
                <a:lnTo>
                  <a:pt x="132220" y="28644"/>
                </a:lnTo>
                <a:cubicBezTo>
                  <a:pt x="132220" y="32997"/>
                  <a:pt x="133687" y="36480"/>
                  <a:pt x="136620" y="39047"/>
                </a:cubicBezTo>
                <a:cubicBezTo>
                  <a:pt x="139553" y="41659"/>
                  <a:pt x="143311" y="42942"/>
                  <a:pt x="147940" y="42942"/>
                </a:cubicBezTo>
                <a:cubicBezTo>
                  <a:pt x="152614" y="42942"/>
                  <a:pt x="156372" y="41659"/>
                  <a:pt x="159351" y="39047"/>
                </a:cubicBezTo>
                <a:cubicBezTo>
                  <a:pt x="162330" y="36480"/>
                  <a:pt x="163751" y="32997"/>
                  <a:pt x="163751" y="28644"/>
                </a:cubicBezTo>
                <a:lnTo>
                  <a:pt x="163751" y="871"/>
                </a:lnTo>
                <a:lnTo>
                  <a:pt x="155639" y="871"/>
                </a:lnTo>
                <a:lnTo>
                  <a:pt x="155639" y="28002"/>
                </a:lnTo>
                <a:cubicBezTo>
                  <a:pt x="155639" y="30202"/>
                  <a:pt x="154998" y="31989"/>
                  <a:pt x="153669" y="33227"/>
                </a:cubicBezTo>
                <a:cubicBezTo>
                  <a:pt x="152431" y="34418"/>
                  <a:pt x="150552" y="35060"/>
                  <a:pt x="147940" y="35060"/>
                </a:cubicBezTo>
                <a:cubicBezTo>
                  <a:pt x="145373" y="35060"/>
                  <a:pt x="143494" y="34418"/>
                  <a:pt x="142165" y="33227"/>
                </a:cubicBezTo>
                <a:cubicBezTo>
                  <a:pt x="140928" y="31989"/>
                  <a:pt x="140286" y="30248"/>
                  <a:pt x="140286" y="28002"/>
                </a:cubicBezTo>
                <a:lnTo>
                  <a:pt x="140286" y="871"/>
                </a:lnTo>
                <a:close/>
                <a:moveTo>
                  <a:pt x="15262" y="46"/>
                </a:moveTo>
                <a:cubicBezTo>
                  <a:pt x="11504" y="46"/>
                  <a:pt x="8296" y="1192"/>
                  <a:pt x="5638" y="3437"/>
                </a:cubicBezTo>
                <a:cubicBezTo>
                  <a:pt x="3025" y="5546"/>
                  <a:pt x="1696" y="8524"/>
                  <a:pt x="1696" y="12328"/>
                </a:cubicBezTo>
                <a:cubicBezTo>
                  <a:pt x="1696" y="16040"/>
                  <a:pt x="3025" y="18928"/>
                  <a:pt x="5592" y="20807"/>
                </a:cubicBezTo>
                <a:cubicBezTo>
                  <a:pt x="7654" y="22227"/>
                  <a:pt x="10541" y="23556"/>
                  <a:pt x="14116" y="24656"/>
                </a:cubicBezTo>
                <a:cubicBezTo>
                  <a:pt x="17462" y="25573"/>
                  <a:pt x="19799" y="26490"/>
                  <a:pt x="21128" y="27269"/>
                </a:cubicBezTo>
                <a:cubicBezTo>
                  <a:pt x="22457" y="28094"/>
                  <a:pt x="23053" y="29148"/>
                  <a:pt x="23053" y="30660"/>
                </a:cubicBezTo>
                <a:cubicBezTo>
                  <a:pt x="23053" y="31989"/>
                  <a:pt x="22503" y="33043"/>
                  <a:pt x="21403" y="33868"/>
                </a:cubicBezTo>
                <a:cubicBezTo>
                  <a:pt x="20303" y="34647"/>
                  <a:pt x="18653" y="35060"/>
                  <a:pt x="16408" y="35060"/>
                </a:cubicBezTo>
                <a:cubicBezTo>
                  <a:pt x="11733" y="35060"/>
                  <a:pt x="8525" y="32952"/>
                  <a:pt x="6921" y="28781"/>
                </a:cubicBezTo>
                <a:lnTo>
                  <a:pt x="1" y="32768"/>
                </a:lnTo>
                <a:cubicBezTo>
                  <a:pt x="1192" y="35976"/>
                  <a:pt x="3117" y="38451"/>
                  <a:pt x="5958" y="40284"/>
                </a:cubicBezTo>
                <a:cubicBezTo>
                  <a:pt x="8754" y="42117"/>
                  <a:pt x="12145" y="42988"/>
                  <a:pt x="16179" y="42988"/>
                </a:cubicBezTo>
                <a:cubicBezTo>
                  <a:pt x="20624" y="42988"/>
                  <a:pt x="24199" y="41842"/>
                  <a:pt x="26949" y="39597"/>
                </a:cubicBezTo>
                <a:cubicBezTo>
                  <a:pt x="29744" y="37351"/>
                  <a:pt x="31119" y="34326"/>
                  <a:pt x="31119" y="30477"/>
                </a:cubicBezTo>
                <a:cubicBezTo>
                  <a:pt x="31119" y="28231"/>
                  <a:pt x="30615" y="26306"/>
                  <a:pt x="29607" y="24656"/>
                </a:cubicBezTo>
                <a:cubicBezTo>
                  <a:pt x="28965" y="23419"/>
                  <a:pt x="27728" y="22227"/>
                  <a:pt x="25757" y="21036"/>
                </a:cubicBezTo>
                <a:cubicBezTo>
                  <a:pt x="25207" y="20623"/>
                  <a:pt x="24336" y="20211"/>
                  <a:pt x="23191" y="19753"/>
                </a:cubicBezTo>
                <a:cubicBezTo>
                  <a:pt x="21907" y="19249"/>
                  <a:pt x="21037" y="18928"/>
                  <a:pt x="20532" y="18744"/>
                </a:cubicBezTo>
                <a:lnTo>
                  <a:pt x="17737" y="17828"/>
                </a:lnTo>
                <a:cubicBezTo>
                  <a:pt x="14712" y="16957"/>
                  <a:pt x="12604" y="16086"/>
                  <a:pt x="11458" y="15261"/>
                </a:cubicBezTo>
                <a:cubicBezTo>
                  <a:pt x="10358" y="14436"/>
                  <a:pt x="9854" y="13337"/>
                  <a:pt x="9854" y="12053"/>
                </a:cubicBezTo>
                <a:cubicBezTo>
                  <a:pt x="9854" y="10816"/>
                  <a:pt x="10358" y="9853"/>
                  <a:pt x="11321" y="9120"/>
                </a:cubicBezTo>
                <a:cubicBezTo>
                  <a:pt x="12283" y="8295"/>
                  <a:pt x="13612" y="7883"/>
                  <a:pt x="15262" y="7883"/>
                </a:cubicBezTo>
                <a:cubicBezTo>
                  <a:pt x="18882" y="7883"/>
                  <a:pt x="21541" y="9670"/>
                  <a:pt x="23191" y="13245"/>
                </a:cubicBezTo>
                <a:lnTo>
                  <a:pt x="30019" y="9304"/>
                </a:lnTo>
                <a:cubicBezTo>
                  <a:pt x="28553" y="6370"/>
                  <a:pt x="26628" y="4079"/>
                  <a:pt x="24061" y="2475"/>
                </a:cubicBezTo>
                <a:cubicBezTo>
                  <a:pt x="21449" y="871"/>
                  <a:pt x="18562" y="46"/>
                  <a:pt x="15262" y="46"/>
                </a:cubicBezTo>
                <a:close/>
              </a:path>
            </a:pathLst>
          </a:custGeom>
          <a:solidFill>
            <a:srgbClr val="061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3" name="Google Shape;663;g1e8026c6a32_0_24"/>
          <p:cNvSpPr txBox="1"/>
          <p:nvPr/>
        </p:nvSpPr>
        <p:spPr>
          <a:xfrm>
            <a:off x="8653475" y="4868000"/>
            <a:ext cx="247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‹#›</a:t>
            </a:fld>
            <a:endParaRPr b="0" i="0" sz="8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664" name="Google Shape;664;g1e8026c6a32_0_24"/>
          <p:cNvSpPr/>
          <p:nvPr/>
        </p:nvSpPr>
        <p:spPr>
          <a:xfrm rot="5400000">
            <a:off x="226585" y="4245140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1e8026c6a32_0_24"/>
          <p:cNvSpPr/>
          <p:nvPr/>
        </p:nvSpPr>
        <p:spPr>
          <a:xfrm rot="5400000">
            <a:off x="226585" y="3440177"/>
            <a:ext cx="584530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1e8026c6a32_0_24"/>
          <p:cNvSpPr/>
          <p:nvPr/>
        </p:nvSpPr>
        <p:spPr>
          <a:xfrm rot="5400000">
            <a:off x="302648" y="2610465"/>
            <a:ext cx="432404" cy="23500"/>
          </a:xfrm>
          <a:custGeom>
            <a:rect b="b" l="l" r="r" t="t"/>
            <a:pathLst>
              <a:path extrusionOk="0" fill="none" h="1" w="57083">
                <a:moveTo>
                  <a:pt x="57082" y="0"/>
                </a:moveTo>
                <a:lnTo>
                  <a:pt x="1" y="0"/>
                </a:lnTo>
              </a:path>
            </a:pathLst>
          </a:custGeom>
          <a:noFill/>
          <a:ln cap="flat" cmpd="sng" w="38100">
            <a:solidFill>
              <a:srgbClr val="B7EB00"/>
            </a:solidFill>
            <a:prstDash val="solid"/>
            <a:miter lim="11416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e8026c6a32_0_24"/>
          <p:cNvSpPr/>
          <p:nvPr/>
        </p:nvSpPr>
        <p:spPr>
          <a:xfrm>
            <a:off x="4814525" y="342900"/>
            <a:ext cx="4174800" cy="4220700"/>
          </a:xfrm>
          <a:prstGeom prst="ellipse">
            <a:avLst/>
          </a:prstGeom>
          <a:solidFill>
            <a:srgbClr val="4A94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68" name="Google Shape;668;g1e8026c6a32_0_24"/>
          <p:cNvSpPr/>
          <p:nvPr/>
        </p:nvSpPr>
        <p:spPr>
          <a:xfrm>
            <a:off x="5255075" y="1250350"/>
            <a:ext cx="3365700" cy="3331800"/>
          </a:xfrm>
          <a:prstGeom prst="ellipse">
            <a:avLst/>
          </a:prstGeom>
          <a:solidFill>
            <a:srgbClr val="B7EB00"/>
          </a:solidFill>
          <a:ln cap="flat" cmpd="sng" w="9525">
            <a:solidFill>
              <a:srgbClr val="B7E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69" name="Google Shape;669;g1e8026c6a32_0_24"/>
          <p:cNvSpPr/>
          <p:nvPr/>
        </p:nvSpPr>
        <p:spPr>
          <a:xfrm>
            <a:off x="5815625" y="2359750"/>
            <a:ext cx="2244600" cy="2222400"/>
          </a:xfrm>
          <a:prstGeom prst="ellipse">
            <a:avLst/>
          </a:prstGeom>
          <a:solidFill>
            <a:srgbClr val="913DFF"/>
          </a:solidFill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70" name="Google Shape;670;g1e8026c6a32_0_24"/>
          <p:cNvSpPr txBox="1"/>
          <p:nvPr/>
        </p:nvSpPr>
        <p:spPr>
          <a:xfrm>
            <a:off x="5690975" y="741975"/>
            <a:ext cx="25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Inteligencia Artificial (IA)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71" name="Google Shape;671;g1e8026c6a32_0_24"/>
          <p:cNvSpPr txBox="1"/>
          <p:nvPr/>
        </p:nvSpPr>
        <p:spPr>
          <a:xfrm>
            <a:off x="5690975" y="1709750"/>
            <a:ext cx="253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rPr>
              <a:t>Machine Learning (ML)</a:t>
            </a:r>
            <a:endParaRPr b="1">
              <a:solidFill>
                <a:schemeClr val="accent2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accent2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automático)</a:t>
            </a:r>
            <a:endParaRPr sz="1300">
              <a:solidFill>
                <a:schemeClr val="accent2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  <p:sp>
        <p:nvSpPr>
          <p:cNvPr id="672" name="Google Shape;672;g1e8026c6a32_0_24"/>
          <p:cNvSpPr txBox="1"/>
          <p:nvPr/>
        </p:nvSpPr>
        <p:spPr>
          <a:xfrm>
            <a:off x="5815625" y="3170800"/>
            <a:ext cx="224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Commissioner"/>
                <a:ea typeface="Commissioner"/>
                <a:cs typeface="Commissioner"/>
                <a:sym typeface="Commissioner"/>
              </a:rPr>
              <a:t>Deep Learning (DL)</a:t>
            </a:r>
            <a:endParaRPr b="1">
              <a:solidFill>
                <a:srgbClr val="FFFFFF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Commissioner ExtraLight"/>
                <a:ea typeface="Commissioner ExtraLight"/>
                <a:cs typeface="Commissioner ExtraLight"/>
                <a:sym typeface="Commissioner ExtraLight"/>
              </a:rPr>
              <a:t>(aprendizaje profundo)</a:t>
            </a:r>
            <a:endParaRPr sz="1300">
              <a:solidFill>
                <a:srgbClr val="FFFFFF"/>
              </a:solidFill>
              <a:latin typeface="Commissioner ExtraLight"/>
              <a:ea typeface="Commissioner ExtraLight"/>
              <a:cs typeface="Commissioner ExtraLight"/>
              <a:sym typeface="Commissioner ExtraLight"/>
            </a:endParaRPr>
          </a:p>
        </p:txBody>
      </p:sp>
      <p:sp>
        <p:nvSpPr>
          <p:cNvPr id="673" name="Google Shape;673;g1e8026c6a32_0_24"/>
          <p:cNvSpPr txBox="1"/>
          <p:nvPr/>
        </p:nvSpPr>
        <p:spPr>
          <a:xfrm>
            <a:off x="955200" y="2334075"/>
            <a:ext cx="3052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61B2B"/>
                </a:solidFill>
                <a:latin typeface="Outfit Medium"/>
                <a:ea typeface="Outfit Medium"/>
                <a:cs typeface="Outfit Medium"/>
                <a:sym typeface="Outfit Medium"/>
              </a:rPr>
              <a:t>Clases:</a:t>
            </a:r>
            <a:endParaRPr b="0" i="0" sz="1100" u="none" cap="none" strike="noStrike">
              <a:solidFill>
                <a:srgbClr val="061B2B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900">
                <a:solidFill>
                  <a:srgbClr val="061B2B"/>
                </a:solidFill>
                <a:latin typeface="Commissioner Light"/>
                <a:ea typeface="Commissioner Light"/>
                <a:cs typeface="Commissioner Light"/>
                <a:sym typeface="Commissioner Light"/>
              </a:rPr>
              <a:t>Supervisado, no supervisado, semi-supervisado y de refuerzo.</a:t>
            </a:r>
            <a:endParaRPr b="0" i="0" sz="900" u="none" cap="none" strike="noStrike">
              <a:solidFill>
                <a:srgbClr val="061B2B"/>
              </a:solidFill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e8026c6a32_0_47"/>
          <p:cNvSpPr txBox="1"/>
          <p:nvPr>
            <p:ph type="title"/>
          </p:nvPr>
        </p:nvSpPr>
        <p:spPr>
          <a:xfrm>
            <a:off x="518400" y="342000"/>
            <a:ext cx="3276000" cy="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 y ANN</a:t>
            </a:r>
            <a:endParaRPr/>
          </a:p>
        </p:txBody>
      </p:sp>
      <p:sp>
        <p:nvSpPr>
          <p:cNvPr id="679" name="Google Shape;679;g1e8026c6a32_0_47"/>
          <p:cNvSpPr txBox="1"/>
          <p:nvPr>
            <p:ph idx="2" type="title"/>
          </p:nvPr>
        </p:nvSpPr>
        <p:spPr>
          <a:xfrm>
            <a:off x="518400" y="1300411"/>
            <a:ext cx="3276000" cy="19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Subconjunto de Machine Learning basado en un algoritmo llamado Red Neuronal. 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913DFF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Qué son las Redes Neuronales?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Commissioner Light"/>
                <a:ea typeface="Commissioner Light"/>
                <a:cs typeface="Commissioner Light"/>
                <a:sym typeface="Commissioner Light"/>
              </a:rPr>
              <a:t>Algoritmo simplificado que emula el modo en que el cerebro humano procesa la información.</a:t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80" name="Google Shape;680;g1e8026c6a32_0_47"/>
          <p:cNvSpPr txBox="1"/>
          <p:nvPr/>
        </p:nvSpPr>
        <p:spPr>
          <a:xfrm>
            <a:off x="2313450" y="698000"/>
            <a:ext cx="1656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Commissioner Light"/>
                <a:ea typeface="Commissioner Light"/>
                <a:cs typeface="Commissioner Light"/>
                <a:sym typeface="Commissioner Light"/>
              </a:rPr>
              <a:t>Artificial Neural Networks</a:t>
            </a:r>
            <a:endParaRPr sz="8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Commissioner Light"/>
                <a:ea typeface="Commissioner Light"/>
                <a:cs typeface="Commissioner Light"/>
                <a:sym typeface="Commissioner Light"/>
              </a:rPr>
              <a:t>=</a:t>
            </a:r>
            <a:endParaRPr sz="800"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Commissioner Light"/>
                <a:ea typeface="Commissioner Light"/>
                <a:cs typeface="Commissioner Light"/>
                <a:sym typeface="Commissioner Light"/>
              </a:rPr>
              <a:t>Redes Neuronales Artificiales</a:t>
            </a:r>
            <a:endParaRPr sz="8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81" name="Google Shape;681;g1e8026c6a32_0_47"/>
          <p:cNvSpPr/>
          <p:nvPr/>
        </p:nvSpPr>
        <p:spPr>
          <a:xfrm rot="5400000">
            <a:off x="3071850" y="287850"/>
            <a:ext cx="139500" cy="78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13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682" name="Google Shape;682;g1e8026c6a32_0_47"/>
          <p:cNvPicPr preferRelativeResize="0"/>
          <p:nvPr/>
        </p:nvPicPr>
        <p:blipFill rotWithShape="1">
          <a:blip r:embed="rId3">
            <a:alphaModFix/>
          </a:blip>
          <a:srcRect b="24104" l="0" r="0" t="0"/>
          <a:stretch/>
        </p:blipFill>
        <p:spPr>
          <a:xfrm>
            <a:off x="5349875" y="490100"/>
            <a:ext cx="3218374" cy="1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e8026c6a32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875" y="2717709"/>
            <a:ext cx="3218379" cy="193569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e8026c6a32_0_47"/>
          <p:cNvSpPr txBox="1"/>
          <p:nvPr/>
        </p:nvSpPr>
        <p:spPr>
          <a:xfrm>
            <a:off x="5349875" y="2105875"/>
            <a:ext cx="171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Red de neuronas en el cerebro</a:t>
            </a:r>
            <a:endParaRPr sz="9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85" name="Google Shape;685;g1e8026c6a32_0_47"/>
          <p:cNvSpPr txBox="1"/>
          <p:nvPr/>
        </p:nvSpPr>
        <p:spPr>
          <a:xfrm>
            <a:off x="5349875" y="4330300"/>
            <a:ext cx="204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highlight>
                  <a:schemeClr val="lt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Red de neuronas artificial (ANN)</a:t>
            </a:r>
            <a:endParaRPr sz="900">
              <a:highlight>
                <a:schemeClr val="lt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686" name="Google Shape;686;g1e8026c6a32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61" y="3262326"/>
            <a:ext cx="3218376" cy="154382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1e8026c6a32_0_47"/>
          <p:cNvSpPr/>
          <p:nvPr/>
        </p:nvSpPr>
        <p:spPr>
          <a:xfrm>
            <a:off x="1617199" y="4181234"/>
            <a:ext cx="1712029" cy="338198"/>
          </a:xfrm>
          <a:custGeom>
            <a:rect b="b" l="l" r="r" t="t"/>
            <a:pathLst>
              <a:path extrusionOk="0" h="15272" w="74170">
                <a:moveTo>
                  <a:pt x="0" y="0"/>
                </a:moveTo>
                <a:cubicBezTo>
                  <a:pt x="4734" y="7097"/>
                  <a:pt x="12259" y="14136"/>
                  <a:pt x="20747" y="14984"/>
                </a:cubicBezTo>
                <a:cubicBezTo>
                  <a:pt x="26521" y="15561"/>
                  <a:pt x="32118" y="12644"/>
                  <a:pt x="37748" y="11238"/>
                </a:cubicBezTo>
                <a:cubicBezTo>
                  <a:pt x="45674" y="9258"/>
                  <a:pt x="54072" y="10374"/>
                  <a:pt x="62241" y="10374"/>
                </a:cubicBezTo>
                <a:cubicBezTo>
                  <a:pt x="64841" y="10374"/>
                  <a:pt x="67498" y="10320"/>
                  <a:pt x="70021" y="10950"/>
                </a:cubicBezTo>
                <a:cubicBezTo>
                  <a:pt x="71084" y="11216"/>
                  <a:pt x="73681" y="12794"/>
                  <a:pt x="73191" y="11814"/>
                </a:cubicBezTo>
                <a:cubicBezTo>
                  <a:pt x="72452" y="10336"/>
                  <a:pt x="70427" y="9990"/>
                  <a:pt x="69157" y="8933"/>
                </a:cubicBezTo>
                <a:cubicBezTo>
                  <a:pt x="67578" y="7618"/>
                  <a:pt x="74974" y="10841"/>
                  <a:pt x="74055" y="12679"/>
                </a:cubicBezTo>
                <a:cubicBezTo>
                  <a:pt x="73074" y="14642"/>
                  <a:pt x="69557" y="13721"/>
                  <a:pt x="68004" y="15272"/>
                </a:cubicBezTo>
              </a:path>
            </a:pathLst>
          </a:cu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8" name="Google Shape;688;g1e8026c6a32_0_47"/>
          <p:cNvSpPr txBox="1"/>
          <p:nvPr/>
        </p:nvSpPr>
        <p:spPr>
          <a:xfrm rot="690">
            <a:off x="1404724" y="4470350"/>
            <a:ext cx="14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accent6"/>
                </a:solidFill>
                <a:highlight>
                  <a:schemeClr val="dk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Señal electro-química</a:t>
            </a:r>
            <a:endParaRPr sz="900">
              <a:solidFill>
                <a:schemeClr val="accent6"/>
              </a:solidFill>
              <a:highlight>
                <a:schemeClr val="dk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accent6"/>
                </a:solidFill>
                <a:highlight>
                  <a:schemeClr val="dk1"/>
                </a:highlight>
                <a:latin typeface="Commissioner Light"/>
                <a:ea typeface="Commissioner Light"/>
                <a:cs typeface="Commissioner Light"/>
                <a:sym typeface="Commissioner Light"/>
              </a:rPr>
              <a:t>(potencial de acción)</a:t>
            </a:r>
            <a:endParaRPr sz="900">
              <a:solidFill>
                <a:schemeClr val="accent6"/>
              </a:solidFill>
              <a:highlight>
                <a:schemeClr val="dk1"/>
              </a:highlight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pic>
        <p:nvPicPr>
          <p:cNvPr id="689" name="Google Shape;689;g1e8026c6a32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625" y="3514014"/>
            <a:ext cx="691976" cy="65483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1e8026c6a32_0_47"/>
          <p:cNvSpPr txBox="1"/>
          <p:nvPr/>
        </p:nvSpPr>
        <p:spPr>
          <a:xfrm>
            <a:off x="2984625" y="3262325"/>
            <a:ext cx="135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missioner Light"/>
                <a:ea typeface="Commissioner Light"/>
                <a:cs typeface="Commissioner Light"/>
                <a:sym typeface="Commissioner Light"/>
              </a:rPr>
              <a:t>Potencial de acción</a:t>
            </a:r>
            <a:endParaRPr sz="7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91" name="Google Shape;691;g1e8026c6a32_0_47"/>
          <p:cNvSpPr txBox="1"/>
          <p:nvPr/>
        </p:nvSpPr>
        <p:spPr>
          <a:xfrm>
            <a:off x="294700" y="3236000"/>
            <a:ext cx="135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missioner Light"/>
                <a:ea typeface="Commissioner Light"/>
                <a:cs typeface="Commissioner Light"/>
                <a:sym typeface="Commissioner Light"/>
              </a:rPr>
              <a:t>Dendritas</a:t>
            </a:r>
            <a:endParaRPr sz="7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92" name="Google Shape;692;g1e8026c6a32_0_47"/>
          <p:cNvSpPr txBox="1"/>
          <p:nvPr/>
        </p:nvSpPr>
        <p:spPr>
          <a:xfrm>
            <a:off x="2041038" y="3949688"/>
            <a:ext cx="135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Commissioner Light"/>
                <a:ea typeface="Commissioner Light"/>
                <a:cs typeface="Commissioner Light"/>
                <a:sym typeface="Commissioner Light"/>
              </a:rPr>
              <a:t>Axón</a:t>
            </a:r>
            <a:endParaRPr sz="700">
              <a:latin typeface="Commissioner Light"/>
              <a:ea typeface="Commissioner Light"/>
              <a:cs typeface="Commissioner Light"/>
              <a:sym typeface="Commissioner Light"/>
            </a:endParaRPr>
          </a:p>
        </p:txBody>
      </p:sp>
      <p:sp>
        <p:nvSpPr>
          <p:cNvPr id="693" name="Google Shape;693;g1e8026c6a32_0_47"/>
          <p:cNvSpPr txBox="1"/>
          <p:nvPr/>
        </p:nvSpPr>
        <p:spPr>
          <a:xfrm>
            <a:off x="1648900" y="2837000"/>
            <a:ext cx="135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913DFF"/>
                </a:solidFill>
                <a:latin typeface="Commissioner"/>
                <a:ea typeface="Commissioner"/>
                <a:cs typeface="Commissioner"/>
                <a:sym typeface="Commissioner"/>
              </a:rPr>
              <a:t>Neurona biológica</a:t>
            </a:r>
            <a:endParaRPr b="1" sz="1100">
              <a:solidFill>
                <a:srgbClr val="913DFF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694" name="Google Shape;694;g1e8026c6a32_0_47"/>
          <p:cNvCxnSpPr/>
          <p:nvPr/>
        </p:nvCxnSpPr>
        <p:spPr>
          <a:xfrm>
            <a:off x="698775" y="3493825"/>
            <a:ext cx="273000" cy="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g1e8026c6a32_0_47"/>
          <p:cNvCxnSpPr/>
          <p:nvPr/>
        </p:nvCxnSpPr>
        <p:spPr>
          <a:xfrm>
            <a:off x="691575" y="3501050"/>
            <a:ext cx="57600" cy="3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g1e8026c6a32_0_47"/>
          <p:cNvCxnSpPr/>
          <p:nvPr/>
        </p:nvCxnSpPr>
        <p:spPr>
          <a:xfrm>
            <a:off x="677150" y="3493825"/>
            <a:ext cx="417900" cy="7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g1e8026c6a32_0_47"/>
          <p:cNvCxnSpPr/>
          <p:nvPr/>
        </p:nvCxnSpPr>
        <p:spPr>
          <a:xfrm>
            <a:off x="2218775" y="4192600"/>
            <a:ext cx="720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8" name="Google Shape;698;g1e8026c6a32_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50" y="4297863"/>
            <a:ext cx="1201244" cy="8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Presentations SNGULA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